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1.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2.xml" ContentType="application/vnd.openxmlformats-officedocument.theme+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theme/theme1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5.jpg" ContentType="image/jpeg"/>
  <Override PartName="/ppt/notesSlides/notesSlide5.xml" ContentType="application/vnd.openxmlformats-officedocument.presentationml.notesSlide+xml"/>
  <Override PartName="/ppt/media/image18.jpg" ContentType="image/jpeg"/>
  <Override PartName="/ppt/notesSlides/notesSlide6.xml" ContentType="application/vnd.openxmlformats-officedocument.presentationml.notesSlide+xml"/>
  <Override PartName="/ppt/media/image22.jpg" ContentType="image/jpeg"/>
  <Override PartName="/ppt/media/image24.jpg" ContentType="image/jpeg"/>
  <Override PartName="/ppt/notesSlides/notesSlide7.xml" ContentType="application/vnd.openxmlformats-officedocument.presentationml.notesSlide+xml"/>
  <Override PartName="/ppt/media/image25.jpg" ContentType="image/jpeg"/>
  <Override PartName="/ppt/media/image26.jpg" ContentType="image/jpeg"/>
  <Override PartName="/ppt/notesSlides/notesSlide8.xml" ContentType="application/vnd.openxmlformats-officedocument.presentationml.notesSlide+xml"/>
  <Override PartName="/ppt/media/image27.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0.jpg" ContentType="image/jpeg"/>
  <Override PartName="/ppt/media/image32.jpg" ContentType="image/jpeg"/>
  <Override PartName="/ppt/media/image38.jpg" ContentType="image/jpeg"/>
  <Override PartName="/ppt/media/image41.jpg" ContentType="image/jpeg"/>
  <Override PartName="/ppt/notesSlides/notesSlide12.xml" ContentType="application/vnd.openxmlformats-officedocument.presentationml.notesSlide+xml"/>
  <Override PartName="/ppt/media/image42.jpg" ContentType="image/jpeg"/>
  <Override PartName="/ppt/notesSlides/notesSlide13.xml" ContentType="application/vnd.openxmlformats-officedocument.presentationml.notesSlide+xml"/>
  <Override PartName="/ppt/media/image45.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7" r:id="rId4"/>
    <p:sldMasterId id="2147483672" r:id="rId5"/>
    <p:sldMasterId id="2147483677" r:id="rId6"/>
    <p:sldMasterId id="2147483682" r:id="rId7"/>
    <p:sldMasterId id="2147483687" r:id="rId8"/>
    <p:sldMasterId id="2147483692" r:id="rId9"/>
    <p:sldMasterId id="2147483697" r:id="rId10"/>
    <p:sldMasterId id="2147483702" r:id="rId11"/>
    <p:sldMasterId id="2147483707" r:id="rId12"/>
    <p:sldMasterId id="2147483711" r:id="rId13"/>
    <p:sldMasterId id="2147483716" r:id="rId14"/>
    <p:sldMasterId id="2147483720" r:id="rId15"/>
  </p:sldMasterIdLst>
  <p:notesMasterIdLst>
    <p:notesMasterId r:id="rId37"/>
  </p:notesMasterIdLst>
  <p:sldIdLst>
    <p:sldId id="256" r:id="rId16"/>
    <p:sldId id="375" r:id="rId17"/>
    <p:sldId id="376" r:id="rId18"/>
    <p:sldId id="348" r:id="rId19"/>
    <p:sldId id="377" r:id="rId20"/>
    <p:sldId id="356" r:id="rId21"/>
    <p:sldId id="389" r:id="rId22"/>
    <p:sldId id="357" r:id="rId23"/>
    <p:sldId id="354" r:id="rId24"/>
    <p:sldId id="359" r:id="rId25"/>
    <p:sldId id="361" r:id="rId26"/>
    <p:sldId id="360" r:id="rId27"/>
    <p:sldId id="392" r:id="rId28"/>
    <p:sldId id="393" r:id="rId29"/>
    <p:sldId id="385" r:id="rId30"/>
    <p:sldId id="383" r:id="rId31"/>
    <p:sldId id="387" r:id="rId32"/>
    <p:sldId id="378" r:id="rId33"/>
    <p:sldId id="388" r:id="rId34"/>
    <p:sldId id="380" r:id="rId35"/>
    <p:sldId id="38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Jarred" initials="NJ" lastIdx="4" clrIdx="0"/>
  <p:cmAuthor id="2" name="Nicole Jarred" initials="NJ [2]" lastIdx="1" clrIdx="1"/>
  <p:cmAuthor id="3" name="Nicole Jarred" initials="NJ [3]" lastIdx="1" clrIdx="2"/>
  <p:cmAuthor id="4" name="Nicole Jarred" initials="NJ [4]"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A35"/>
    <a:srgbClr val="4CB4B7"/>
    <a:srgbClr val="8CD600"/>
    <a:srgbClr val="00535E"/>
    <a:srgbClr val="94C947"/>
    <a:srgbClr val="F49328"/>
    <a:srgbClr val="0012B8"/>
    <a:srgbClr val="0033CC"/>
    <a:srgbClr val="9C9174"/>
    <a:srgbClr val="5F5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30" autoAdjust="0"/>
    <p:restoredTop sz="74156" autoAdjust="0"/>
  </p:normalViewPr>
  <p:slideViewPr>
    <p:cSldViewPr>
      <p:cViewPr>
        <p:scale>
          <a:sx n="100" d="100"/>
          <a:sy n="100" d="100"/>
        </p:scale>
        <p:origin x="144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46" d="100"/>
          <a:sy n="46" d="100"/>
        </p:scale>
        <p:origin x="272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4DA4F-338C-4A3A-A48C-DFD98A6D334E}" type="datetimeFigureOut">
              <a:rPr lang="en-US" smtClean="0"/>
              <a:t>10/3/19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3D3A31-130F-4F79-A712-076C87404B7B}" type="slidenum">
              <a:rPr lang="en-US" smtClean="0"/>
              <a:t>‹#›</a:t>
            </a:fld>
            <a:endParaRPr lang="en-US" dirty="0"/>
          </a:p>
        </p:txBody>
      </p:sp>
    </p:spTree>
    <p:extLst>
      <p:ext uri="{BB962C8B-B14F-4D97-AF65-F5344CB8AC3E}">
        <p14:creationId xmlns:p14="http://schemas.microsoft.com/office/powerpoint/2010/main" val="283634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mmresourcecenter.org/collection/employers-and-workplace-issues" TargetMode="External"/><Relationship Id="rId3" Type="http://schemas.openxmlformats.org/officeDocument/2006/relationships/hyperlink" Target="http://emmresourcecenter.org/" TargetMode="External"/><Relationship Id="rId7" Type="http://schemas.openxmlformats.org/officeDocument/2006/relationships/hyperlink" Target="http://emmresourcecenter.org/collection/older-adult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emmresourcecenter.org/collections" TargetMode="External"/><Relationship Id="rId5" Type="http://schemas.openxmlformats.org/officeDocument/2006/relationships/hyperlink" Target="http://emmresourcecenter.org/initiatives" TargetMode="External"/><Relationship Id="rId4" Type="http://schemas.openxmlformats.org/officeDocument/2006/relationships/hyperlink" Target="http://emmresourcecenter.org/resources#sidebar-conten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US" sz="1200" dirty="0"/>
              <a:t>Aubrey</a:t>
            </a:r>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492635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Lisa </a:t>
            </a:r>
          </a:p>
          <a:p>
            <a:r>
              <a:rPr lang="en-US" sz="1200" b="0" i="0" u="none" strike="noStrike" dirty="0">
                <a:solidFill>
                  <a:srgbClr val="1D1C1D"/>
                </a:solidFill>
                <a:effectLst/>
                <a:latin typeface="Arial" panose="020B0604020202020204" pitchFamily="34" charset="0"/>
              </a:rPr>
              <a:t>Start your plan by thinking about just one thing you could add to your life each day. Get inspiration by looking at a list of simple self-care tasks, for example this list was taken from: “45 Simple Self Care practices for a healthy body, mind, and soul.” The website will be provided in the resources.</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Physical health:</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Research has proven that getting 20 minutes of sunlight each day can improve mood.</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Physical movement, practiced regularly even for short periods of time, can improve mental health at the same level as antidepressants.</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Mental and Emotional health:</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Unplug for an hour. Switch everything to airplane mode and free yourself from the constant barrage of social media and email.</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Write out your thoughts. Go for fifteen minutes on anything bothering you. Then let it go as you burn or bin the paper.</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Spiritual health:</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Help someone. Carry a bag, open a door, or pick up an extra carton of milk for a neighbor.</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Punctuate your day with a mini-meditation with one minute of awareness of your thoughts, feelings, and sensations; one minute of focused attention on breathing; and one minute of awareness of the body as a whole.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3D3A31-130F-4F79-A712-076C87404B7B}" type="slidenum">
              <a:rPr lang="en-US" smtClean="0"/>
              <a:t>10</a:t>
            </a:fld>
            <a:endParaRPr lang="en-US" dirty="0"/>
          </a:p>
        </p:txBody>
      </p:sp>
    </p:spTree>
    <p:extLst>
      <p:ext uri="{BB962C8B-B14F-4D97-AF65-F5344CB8AC3E}">
        <p14:creationId xmlns:p14="http://schemas.microsoft.com/office/powerpoint/2010/main" val="113553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pPr algn="l"/>
            <a:endParaRPr lang="en-US" b="0" i="0" u="none" strike="noStrike" dirty="0">
              <a:solidFill>
                <a:srgbClr val="000000"/>
              </a:solidFill>
              <a:effectLst/>
              <a:latin typeface="-webkit-standard"/>
            </a:endParaRP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The best way to practice self-care is to develop a self-care plan specifically designed and tailored just for you. Everyone will differ in what they need to feel re-charged and cared for. The important part is to include activities and practices that nourish whole health and that contain both maintenance and emergency care routines.</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It sounds obvious, but for self-care to be effective, you have to actually do it. To increase the odds that you will actually implement your new self-care strategies try the following tips:</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Happy people make healthy choices. Pick self-care strategies that seem fun, not things you think you “should” do. You’re more likely to do things that make you happy, and when you’re happy you’re more likely to things that make you healthy. It’s a virtuous cycle</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Linking. Try adding your new habit to something that you already do routinely, like doing a 1 minute meditation after you brush your teeth, or taking a walk around the block after you get out of your car.</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Make a safety net. There will be days when you just can’t. The important thing is not to keep doing all the things thereby making self-care another stressor, instead make yourself a list of nearly automatic things you can do to help yourself. In the resources, check out the free online tool you can use when you don’t feel able to make self-care choices for yourself. What matters is that you keep the habit of caring for yourself in some way as a regular practice.</a:t>
            </a:r>
          </a:p>
          <a:p>
            <a:pPr marL="1600200" lvl="3"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Remember that self-care isn’t always adding something to your life, but subtracting something can be powerful too. Lessen your to-do list by letting go of an expectation of yourself or turn down an invitation that feels draining. Learning to say “no thanks” can be a powerful self-care tool.</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For folks with mental health challenges or chronic health conditions that may benefit from a more comprehensive self-care planning approach, try Wellness Recovery Action Planning developed by Dr. Mary Ellen Copeland. Links to a free app for comprehensive wellness planning on your smart phone is available in the resources of this webinar.</a:t>
            </a: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11</a:t>
            </a:fld>
            <a:endParaRPr lang="en-US" dirty="0"/>
          </a:p>
        </p:txBody>
      </p:sp>
    </p:spTree>
    <p:extLst>
      <p:ext uri="{BB962C8B-B14F-4D97-AF65-F5344CB8AC3E}">
        <p14:creationId xmlns:p14="http://schemas.microsoft.com/office/powerpoint/2010/main" val="706980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p>
          <a:p>
            <a:pPr algn="l"/>
            <a:endParaRPr lang="en-US" b="0" i="0" u="none" strike="noStrike" dirty="0">
              <a:solidFill>
                <a:srgbClr val="000000"/>
              </a:solidFill>
              <a:effectLst/>
              <a:latin typeface="-webkit-standard"/>
            </a:endParaRP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Raising awareness of the importance of self-care as a way of increasing resiliency, and offering concrete strategies to the communities we work with can be a great way to create mentally healthier people, families, and communities that can bounce back more readily from the stressors we have been facing.</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First, practice implementing self-care strategies in your own life. Don’t underestimate the importance of modeling. This will also give you insights into how to make these a daily part of life that you can share with others and build your capacity to serve others effectively.</a:t>
            </a: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12</a:t>
            </a:fld>
            <a:endParaRPr lang="en-US" dirty="0"/>
          </a:p>
        </p:txBody>
      </p:sp>
    </p:spTree>
    <p:extLst>
      <p:ext uri="{BB962C8B-B14F-4D97-AF65-F5344CB8AC3E}">
        <p14:creationId xmlns:p14="http://schemas.microsoft.com/office/powerpoint/2010/main" val="16561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endParaRPr lang="en-US" sz="1200" b="0" i="0" u="none" strike="noStrike" kern="1200" dirty="0">
              <a:solidFill>
                <a:schemeClr val="tx1"/>
              </a:solidFill>
              <a:effectLst/>
              <a:latin typeface="+mn-lt"/>
              <a:ea typeface="+mn-ea"/>
              <a:cs typeface="+mn-cs"/>
            </a:endParaRPr>
          </a:p>
          <a:p>
            <a:r>
              <a:rPr lang="en-US" sz="1200" b="0" i="0" u="none" strike="noStrike" dirty="0">
                <a:solidFill>
                  <a:srgbClr val="1D1C1D"/>
                </a:solidFill>
                <a:effectLst/>
                <a:latin typeface="Arial" panose="020B0604020202020204" pitchFamily="34" charset="0"/>
              </a:rPr>
              <a:t>Next, we’ve created some easy-to-use tools to raise the topic of self-care in the communities you work and live within.</a:t>
            </a:r>
          </a:p>
          <a:p>
            <a:pPr marL="1143000" lvl="2" indent="-22860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Start by sharing the Each Mind Matters Mental Health and Wellness Guide with the people you serve (which has also been trans-adapted for African American, Native American, Latinx, Chinese, and Russian communities).</a:t>
            </a:r>
          </a:p>
          <a:p>
            <a:endParaRPr lang="en-US" sz="12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When you’re ready to take self-care awareness to the next level, The Each Mind Matters Activation Kit includes a range of self-care tools that can be used to assess what we are doing, as individuals and within teams, to care for ourselves.</a:t>
            </a:r>
          </a:p>
          <a:p>
            <a:pPr lvl="3" rtl="0" fontAlgn="base"/>
            <a:r>
              <a:rPr lang="en-US" sz="1200" b="0" i="0" u="none" strike="noStrike" kern="1200" dirty="0">
                <a:solidFill>
                  <a:schemeClr val="tx1"/>
                </a:solidFill>
                <a:effectLst/>
                <a:latin typeface="+mn-lt"/>
                <a:ea typeface="+mn-ea"/>
                <a:cs typeface="+mn-cs"/>
              </a:rPr>
              <a:t>Use the drop-in article to share information in community and staff newsletters.</a:t>
            </a:r>
          </a:p>
          <a:p>
            <a:pPr lvl="3" rtl="0" fontAlgn="base"/>
            <a:r>
              <a:rPr lang="en-US" sz="1200" b="0" i="0" u="none" strike="noStrike" kern="1200" dirty="0">
                <a:solidFill>
                  <a:schemeClr val="tx1"/>
                </a:solidFill>
                <a:effectLst/>
                <a:latin typeface="+mn-lt"/>
                <a:ea typeface="+mn-ea"/>
                <a:cs typeface="+mn-cs"/>
              </a:rPr>
              <a:t>Share the Each Mind Matters Self-Care postcards</a:t>
            </a:r>
          </a:p>
          <a:p>
            <a:pPr lvl="3" rtl="0" fontAlgn="base"/>
            <a:r>
              <a:rPr lang="en-US" sz="1200" b="0" i="0" u="none" strike="noStrike" kern="1200" dirty="0">
                <a:solidFill>
                  <a:schemeClr val="tx1"/>
                </a:solidFill>
                <a:effectLst/>
                <a:latin typeface="+mn-lt"/>
                <a:ea typeface="+mn-ea"/>
                <a:cs typeface="+mn-cs"/>
              </a:rPr>
              <a:t>Share inspirational social media quotes with others.</a:t>
            </a:r>
          </a:p>
          <a:p>
            <a:pPr lvl="3" rtl="0" fontAlgn="base"/>
            <a:r>
              <a:rPr lang="en-US" sz="1200" b="0" i="0" u="none" strike="noStrike" kern="1200" dirty="0">
                <a:solidFill>
                  <a:schemeClr val="tx1"/>
                </a:solidFill>
                <a:effectLst/>
                <a:latin typeface="+mn-lt"/>
                <a:ea typeface="+mn-ea"/>
                <a:cs typeface="+mn-cs"/>
              </a:rPr>
              <a:t>Develop a Self-Care Plan.  The UB School of Social Work’s Self Care site provides a Self-Care Starter Kit with valuable resources.</a:t>
            </a: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13</a:t>
            </a:fld>
            <a:endParaRPr lang="en-US" dirty="0"/>
          </a:p>
        </p:txBody>
      </p:sp>
    </p:spTree>
    <p:extLst>
      <p:ext uri="{BB962C8B-B14F-4D97-AF65-F5344CB8AC3E}">
        <p14:creationId xmlns:p14="http://schemas.microsoft.com/office/powerpoint/2010/main" val="367219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Develop a Self-Care Plan.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UB School of Social Work’s Self Care site provides a Self-Care Starter Kit with valuable resources.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Taking the time and intentionally caring for our whole self – body, mind and soul – will keep us energized and mentally well. This is especially important for professionals in fields dedicated to helping and caring for others.</a:t>
            </a:r>
          </a:p>
          <a:p>
            <a:pPr marL="1143000" lvl="2" indent="-228600" algn="l" rtl="0" fontAlgn="base">
              <a:spcBef>
                <a:spcPts val="0"/>
              </a:spcBef>
              <a:spcAft>
                <a:spcPts val="0"/>
              </a:spcAft>
              <a:buFont typeface="+mj-lt"/>
              <a:buAutoNum type="arabicPeriod"/>
            </a:pPr>
            <a:endParaRPr lang="en-US" sz="1200" b="0" i="0" u="none" strike="noStrike" dirty="0">
              <a:solidFill>
                <a:srgbClr val="1D1C1D"/>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14</a:t>
            </a:fld>
            <a:endParaRPr lang="en-US" dirty="0"/>
          </a:p>
        </p:txBody>
      </p:sp>
    </p:spTree>
    <p:extLst>
      <p:ext uri="{BB962C8B-B14F-4D97-AF65-F5344CB8AC3E}">
        <p14:creationId xmlns:p14="http://schemas.microsoft.com/office/powerpoint/2010/main" val="65750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p>
        </p:txBody>
      </p:sp>
      <p:sp>
        <p:nvSpPr>
          <p:cNvPr id="4" name="Slide Number Placeholder 3"/>
          <p:cNvSpPr>
            <a:spLocks noGrp="1"/>
          </p:cNvSpPr>
          <p:nvPr>
            <p:ph type="sldNum" sz="quarter" idx="10"/>
          </p:nvPr>
        </p:nvSpPr>
        <p:spPr/>
        <p:txBody>
          <a:bodyPr/>
          <a:lstStyle/>
          <a:p>
            <a:fld id="{4446471A-CCD9-4E8D-8FD0-581B0D5DAF04}" type="slidenum">
              <a:rPr lang="en-US" smtClean="0"/>
              <a:pPr/>
              <a:t>15</a:t>
            </a:fld>
            <a:endParaRPr lang="en-US"/>
          </a:p>
        </p:txBody>
      </p:sp>
    </p:spTree>
    <p:extLst>
      <p:ext uri="{BB962C8B-B14F-4D97-AF65-F5344CB8AC3E}">
        <p14:creationId xmlns:p14="http://schemas.microsoft.com/office/powerpoint/2010/main" val="204311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Aubrey-</a:t>
            </a:r>
          </a:p>
          <a:p>
            <a:pPr defTabSz="966612">
              <a:defRPr/>
            </a:pPr>
            <a:r>
              <a:rPr lang="en-US" dirty="0"/>
              <a:t>There are many different ways to get involved in the movement.</a:t>
            </a:r>
            <a:r>
              <a:rPr lang="en-US" baseline="0" dirty="0"/>
              <a:t> You can begin by browsing the website: eachmindmatters.org.</a:t>
            </a:r>
          </a:p>
          <a:p>
            <a:endParaRPr lang="en-US" dirty="0"/>
          </a:p>
          <a:p>
            <a:endParaRPr lang="en-US" kern="0" dirty="0">
              <a:solidFill>
                <a:schemeClr val="tx1">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pPr>
                <a:defRPr/>
              </a:pPr>
              <a:t>16</a:t>
            </a:fld>
            <a:endParaRPr lang="en-US"/>
          </a:p>
        </p:txBody>
      </p:sp>
    </p:spTree>
    <p:extLst>
      <p:ext uri="{BB962C8B-B14F-4D97-AF65-F5344CB8AC3E}">
        <p14:creationId xmlns:p14="http://schemas.microsoft.com/office/powerpoint/2010/main" val="186889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p>
          <a:p>
            <a:r>
              <a:rPr lang="en-US" sz="1200" b="0" i="0" kern="1200" dirty="0">
                <a:solidFill>
                  <a:schemeClr val="tx1"/>
                </a:solidFill>
                <a:effectLst/>
                <a:latin typeface="+mn-lt"/>
                <a:ea typeface="+mn-ea"/>
                <a:cs typeface="+mn-cs"/>
              </a:rPr>
              <a:t>This website houses all the resources and materials that have been developed through the Each Mind Matters initiatives including SanaMente, Know The Signs, Directing Change, Walk In Our Shoes, </a:t>
            </a:r>
            <a:r>
              <a:rPr lang="en-US" sz="1200" b="0" i="0" kern="1200" dirty="0" err="1">
                <a:solidFill>
                  <a:schemeClr val="tx1"/>
                </a:solidFill>
                <a:effectLst/>
                <a:latin typeface="+mn-lt"/>
                <a:ea typeface="+mn-ea"/>
                <a:cs typeface="+mn-cs"/>
              </a:rPr>
              <a:t>Reconozca</a:t>
            </a:r>
            <a:r>
              <a:rPr lang="en-US" sz="1200" b="0" i="0" kern="1200" dirty="0">
                <a:solidFill>
                  <a:schemeClr val="tx1"/>
                </a:solidFill>
                <a:effectLst/>
                <a:latin typeface="+mn-lt"/>
                <a:ea typeface="+mn-ea"/>
                <a:cs typeface="+mn-cs"/>
              </a:rPr>
              <a:t> Las </a:t>
            </a:r>
            <a:r>
              <a:rPr lang="en-US" sz="1200" b="0" i="0" kern="1200" dirty="0" err="1">
                <a:solidFill>
                  <a:schemeClr val="tx1"/>
                </a:solidFill>
                <a:effectLst/>
                <a:latin typeface="+mn-lt"/>
                <a:ea typeface="+mn-ea"/>
                <a:cs typeface="+mn-cs"/>
              </a:rPr>
              <a:t>Señales</a:t>
            </a:r>
            <a:r>
              <a:rPr lang="en-US" sz="1200" b="0" i="0" kern="1200" dirty="0">
                <a:solidFill>
                  <a:schemeClr val="tx1"/>
                </a:solidFill>
                <a:effectLst/>
                <a:latin typeface="+mn-lt"/>
                <a:ea typeface="+mn-ea"/>
                <a:cs typeface="+mn-cs"/>
              </a:rPr>
              <a:t>, and Ponte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Mis </a:t>
            </a:r>
            <a:r>
              <a:rPr lang="en-US" sz="1200" b="0" i="0" kern="1200" dirty="0" err="1">
                <a:solidFill>
                  <a:schemeClr val="tx1"/>
                </a:solidFill>
                <a:effectLst/>
                <a:latin typeface="+mn-lt"/>
                <a:ea typeface="+mn-ea"/>
                <a:cs typeface="+mn-cs"/>
              </a:rPr>
              <a:t>Zapatos</a:t>
            </a:r>
            <a:r>
              <a:rPr lang="en-US" sz="1200" b="0" i="0" kern="1200" dirty="0">
                <a:solidFill>
                  <a:schemeClr val="tx1"/>
                </a:solidFill>
                <a:effectLst/>
                <a:latin typeface="+mn-lt"/>
                <a:ea typeface="+mn-ea"/>
                <a:cs typeface="+mn-cs"/>
              </a:rPr>
              <a:t>. It includes resources from data and reports to outreach materials, marketing materials, guides, toolkits, and more.</a:t>
            </a: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Each Mind Matters Resource Center</a:t>
            </a:r>
            <a:r>
              <a:rPr lang="en-US" sz="1200" b="0" i="0" kern="1200" dirty="0">
                <a:solidFill>
                  <a:schemeClr val="tx1"/>
                </a:solidFill>
                <a:effectLst/>
                <a:latin typeface="+mn-lt"/>
                <a:ea typeface="+mn-ea"/>
                <a:cs typeface="+mn-cs"/>
              </a:rPr>
              <a:t> is designed to make it easy to find what you need.  Utilizing the search box you can simply type in what you are looking for using a keyword like the subject or language. If you click on the </a:t>
            </a:r>
            <a:r>
              <a:rPr lang="en-US" sz="1200" b="0" i="0" u="none" strike="noStrike" kern="1200" dirty="0">
                <a:solidFill>
                  <a:schemeClr val="tx1"/>
                </a:solidFill>
                <a:effectLst/>
                <a:latin typeface="+mn-lt"/>
                <a:ea typeface="+mn-ea"/>
                <a:cs typeface="+mn-cs"/>
                <a:hlinkClick r:id="rId4"/>
              </a:rPr>
              <a:t>Advanced Search</a:t>
            </a:r>
            <a:r>
              <a:rPr lang="en-US" sz="1200" b="0" i="0" kern="1200" dirty="0">
                <a:solidFill>
                  <a:schemeClr val="tx1"/>
                </a:solidFill>
                <a:effectLst/>
                <a:latin typeface="+mn-lt"/>
                <a:ea typeface="+mn-ea"/>
                <a:cs typeface="+mn-cs"/>
              </a:rPr>
              <a:t> button, you’ll see a list of options you can select to search for including Resource Type, Target Audience, Language, Initiative, or Topic.</a:t>
            </a:r>
          </a:p>
          <a:p>
            <a:r>
              <a:rPr lang="en-US" sz="1200" b="0" i="0" kern="1200" dirty="0">
                <a:solidFill>
                  <a:schemeClr val="tx1"/>
                </a:solidFill>
                <a:effectLst/>
                <a:latin typeface="+mn-lt"/>
                <a:ea typeface="+mn-ea"/>
                <a:cs typeface="+mn-cs"/>
              </a:rPr>
              <a:t>If you prefer to browse through the resources, you can click on Initiatives or Collections at the top of the page. </a:t>
            </a:r>
            <a:r>
              <a:rPr lang="en-US" sz="1200" b="0" i="0" u="none" strike="noStrike" kern="1200" dirty="0">
                <a:solidFill>
                  <a:schemeClr val="tx1"/>
                </a:solidFill>
                <a:effectLst/>
                <a:latin typeface="+mn-lt"/>
                <a:ea typeface="+mn-ea"/>
                <a:cs typeface="+mn-cs"/>
                <a:hlinkClick r:id="rId5"/>
              </a:rPr>
              <a:t>Initiatives </a:t>
            </a:r>
            <a:r>
              <a:rPr lang="en-US" sz="1200" b="0" i="0" kern="1200" dirty="0">
                <a:solidFill>
                  <a:schemeClr val="tx1"/>
                </a:solidFill>
                <a:effectLst/>
                <a:latin typeface="+mn-lt"/>
                <a:ea typeface="+mn-ea"/>
                <a:cs typeface="+mn-cs"/>
              </a:rPr>
              <a:t>will show each of our different programs and all the resources developed through that program. </a:t>
            </a:r>
            <a:r>
              <a:rPr lang="en-US" sz="1200" b="0" i="0" u="none" strike="noStrike" kern="1200" dirty="0">
                <a:solidFill>
                  <a:schemeClr val="tx1"/>
                </a:solidFill>
                <a:effectLst/>
                <a:latin typeface="+mn-lt"/>
                <a:ea typeface="+mn-ea"/>
                <a:cs typeface="+mn-cs"/>
                <a:hlinkClick r:id="rId6"/>
              </a:rPr>
              <a:t>Collections </a:t>
            </a:r>
            <a:r>
              <a:rPr lang="en-US" sz="1200" b="0" i="0" kern="1200" dirty="0">
                <a:solidFill>
                  <a:schemeClr val="tx1"/>
                </a:solidFill>
                <a:effectLst/>
                <a:latin typeface="+mn-lt"/>
                <a:ea typeface="+mn-ea"/>
                <a:cs typeface="+mn-cs"/>
              </a:rPr>
              <a:t>shows different groups of resources organized by Events/Observations and Target Populations, for example a collection of resources for </a:t>
            </a:r>
            <a:r>
              <a:rPr lang="en-US" sz="1200" b="0" i="0" u="none" strike="noStrike" kern="1200" dirty="0">
                <a:solidFill>
                  <a:schemeClr val="tx1"/>
                </a:solidFill>
                <a:effectLst/>
                <a:latin typeface="+mn-lt"/>
                <a:ea typeface="+mn-ea"/>
                <a:cs typeface="+mn-cs"/>
                <a:hlinkClick r:id="rId7"/>
              </a:rPr>
              <a:t>Older </a:t>
            </a:r>
            <a:r>
              <a:rPr lang="en-US" sz="1200" b="0" i="0" u="none" strike="noStrike" kern="1200" dirty="0" err="1">
                <a:solidFill>
                  <a:schemeClr val="tx1"/>
                </a:solidFill>
                <a:effectLst/>
                <a:latin typeface="+mn-lt"/>
                <a:ea typeface="+mn-ea"/>
                <a:cs typeface="+mn-cs"/>
                <a:hlinkClick r:id="rId7"/>
              </a:rPr>
              <a:t>Adults</a:t>
            </a:r>
            <a:r>
              <a:rPr lang="en-US" sz="1200" b="0" i="0" kern="1200" dirty="0" err="1">
                <a:solidFill>
                  <a:schemeClr val="tx1"/>
                </a:solidFill>
                <a:effectLst/>
                <a:latin typeface="+mn-lt"/>
                <a:ea typeface="+mn-ea"/>
                <a:cs typeface="+mn-cs"/>
              </a:rPr>
              <a:t>or</a:t>
            </a:r>
            <a:r>
              <a:rPr lang="en-US" sz="1200" b="0" i="0" kern="1200" dirty="0">
                <a:solidFill>
                  <a:schemeClr val="tx1"/>
                </a:solidFill>
                <a:effectLst/>
                <a:latin typeface="+mn-lt"/>
                <a:ea typeface="+mn-ea"/>
                <a:cs typeface="+mn-cs"/>
              </a:rPr>
              <a:t> for </a:t>
            </a:r>
            <a:r>
              <a:rPr lang="en-US" sz="1200" b="0" i="0" u="none" strike="noStrike" kern="1200" dirty="0">
                <a:solidFill>
                  <a:schemeClr val="tx1"/>
                </a:solidFill>
                <a:effectLst/>
                <a:latin typeface="+mn-lt"/>
                <a:ea typeface="+mn-ea"/>
                <a:cs typeface="+mn-cs"/>
                <a:hlinkClick r:id="rId8"/>
              </a:rPr>
              <a:t>Employers and Workplace Issues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All the resources and materials shared through the Each Mind Matters Resource Center are available free for you to download and use for the purposes of mental health stigma reduction, mental health promotion, and suicide prevention in the state of California.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17</a:t>
            </a:fld>
            <a:endParaRPr lang="en-US" dirty="0"/>
          </a:p>
        </p:txBody>
      </p:sp>
    </p:spTree>
    <p:extLst>
      <p:ext uri="{BB962C8B-B14F-4D97-AF65-F5344CB8AC3E}">
        <p14:creationId xmlns:p14="http://schemas.microsoft.com/office/powerpoint/2010/main" val="205036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a:t>Aubrey </a:t>
            </a:r>
            <a:r>
              <a:rPr lang="mr-IN" dirty="0"/>
              <a:t>–</a:t>
            </a:r>
            <a:r>
              <a:rPr lang="en-US" dirty="0"/>
              <a:t> </a:t>
            </a:r>
          </a:p>
          <a:p>
            <a:r>
              <a:rPr lang="en-US" dirty="0"/>
              <a:t>Keep up to date with Each</a:t>
            </a:r>
            <a:r>
              <a:rPr lang="en-US" baseline="0" dirty="0"/>
              <a:t> Mind Matters announcements, new resources, and opportunities through our newsletters. The Each Mind Matters newsletter targets general audiences with information on the mental health movement in California and across the county. This one is great for any clients or program participants who want to be more involved in the larger efforts.</a:t>
            </a:r>
          </a:p>
          <a:p>
            <a:r>
              <a:rPr lang="en-US" baseline="0" dirty="0"/>
              <a:t>The Insider newsletter is for providers and professionals who do work related to mental health and suicide prevention. It highlights tools and resources, upcoming events, and opportunities to get more involved in the statewide movement.</a:t>
            </a:r>
          </a:p>
          <a:p>
            <a:r>
              <a:rPr lang="en-US" baseline="0" dirty="0"/>
              <a:t>Please note that these newsletters are in English.</a:t>
            </a:r>
            <a:endParaRPr lang="en-US" dirty="0"/>
          </a:p>
        </p:txBody>
      </p:sp>
      <p:sp>
        <p:nvSpPr>
          <p:cNvPr id="4" name="Slide Number Placeholder 3"/>
          <p:cNvSpPr>
            <a:spLocks noGrp="1"/>
          </p:cNvSpPr>
          <p:nvPr>
            <p:ph type="sldNum" sz="quarter" idx="10"/>
          </p:nvPr>
        </p:nvSpPr>
        <p:spPr/>
        <p:txBody>
          <a:bodyPr/>
          <a:lstStyle/>
          <a:p>
            <a:fld id="{B0D91769-FDDC-46BD-ACFF-D45895210988}" type="slidenum">
              <a:rPr lang="en-US" smtClean="0"/>
              <a:t>18</a:t>
            </a:fld>
            <a:endParaRPr lang="en-US"/>
          </a:p>
        </p:txBody>
      </p:sp>
    </p:spTree>
    <p:extLst>
      <p:ext uri="{BB962C8B-B14F-4D97-AF65-F5344CB8AC3E}">
        <p14:creationId xmlns:p14="http://schemas.microsoft.com/office/powerpoint/2010/main" val="213744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Aubrey</a:t>
            </a:r>
          </a:p>
          <a:p>
            <a:r>
              <a:rPr lang="en-US" dirty="0"/>
              <a:t>Stay</a:t>
            </a:r>
            <a:r>
              <a:rPr lang="en-US" baseline="0" dirty="0"/>
              <a:t> connected with us on social media too. We do no have separate social media accounts for SanaMente, but include SanaMente and posts in Spanish on the Each Mind Matters channels.</a:t>
            </a:r>
            <a:endParaRPr dirty="0"/>
          </a:p>
        </p:txBody>
      </p:sp>
    </p:spTree>
    <p:extLst>
      <p:ext uri="{BB962C8B-B14F-4D97-AF65-F5344CB8AC3E}">
        <p14:creationId xmlns:p14="http://schemas.microsoft.com/office/powerpoint/2010/main" val="106919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Aubrey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will be recording this webinar. </a:t>
            </a:r>
            <a:r>
              <a:rPr lang="en-US" sz="1200" dirty="0">
                <a:solidFill>
                  <a:srgbClr val="636D7A"/>
                </a:solidFill>
                <a:latin typeface="Arial"/>
                <a:cs typeface="Arial"/>
              </a:rPr>
              <a:t>If</a:t>
            </a:r>
            <a:r>
              <a:rPr lang="en-US" sz="1200" spc="8" dirty="0">
                <a:solidFill>
                  <a:srgbClr val="636D7A"/>
                </a:solidFill>
                <a:latin typeface="Arial"/>
                <a:cs typeface="Arial"/>
              </a:rPr>
              <a:t> </a:t>
            </a:r>
            <a:r>
              <a:rPr lang="en-US" sz="1200" dirty="0">
                <a:solidFill>
                  <a:srgbClr val="636D7A"/>
                </a:solidFill>
                <a:latin typeface="Arial"/>
                <a:cs typeface="Arial"/>
              </a:rPr>
              <a:t>you</a:t>
            </a:r>
            <a:r>
              <a:rPr lang="en-US" sz="1200" spc="-11" dirty="0">
                <a:solidFill>
                  <a:srgbClr val="636D7A"/>
                </a:solidFill>
                <a:latin typeface="Arial"/>
                <a:cs typeface="Arial"/>
              </a:rPr>
              <a:t> </a:t>
            </a:r>
            <a:r>
              <a:rPr lang="en-US" sz="1200" dirty="0">
                <a:solidFill>
                  <a:srgbClr val="636D7A"/>
                </a:solidFill>
                <a:latin typeface="Arial"/>
                <a:cs typeface="Arial"/>
              </a:rPr>
              <a:t>have</a:t>
            </a:r>
            <a:r>
              <a:rPr lang="en-US" sz="1200" spc="-11" dirty="0">
                <a:solidFill>
                  <a:srgbClr val="636D7A"/>
                </a:solidFill>
                <a:latin typeface="Arial"/>
                <a:cs typeface="Arial"/>
              </a:rPr>
              <a:t> </a:t>
            </a:r>
            <a:r>
              <a:rPr lang="en-US" sz="1200" dirty="0">
                <a:solidFill>
                  <a:srgbClr val="636D7A"/>
                </a:solidFill>
                <a:latin typeface="Arial"/>
                <a:cs typeface="Arial"/>
              </a:rPr>
              <a:t>a</a:t>
            </a:r>
            <a:r>
              <a:rPr lang="en-US" sz="1200" spc="-15" dirty="0">
                <a:solidFill>
                  <a:srgbClr val="636D7A"/>
                </a:solidFill>
                <a:latin typeface="Arial"/>
                <a:cs typeface="Arial"/>
              </a:rPr>
              <a:t> </a:t>
            </a:r>
            <a:r>
              <a:rPr lang="en-US" sz="1200" u="heavy" dirty="0">
                <a:solidFill>
                  <a:srgbClr val="636D7A"/>
                </a:solidFill>
                <a:latin typeface="Arial"/>
                <a:cs typeface="Arial"/>
              </a:rPr>
              <a:t>q</a:t>
            </a:r>
            <a:r>
              <a:rPr lang="en-US" sz="1200" u="heavy" spc="-8" dirty="0">
                <a:solidFill>
                  <a:srgbClr val="636D7A"/>
                </a:solidFill>
                <a:latin typeface="Arial"/>
                <a:cs typeface="Arial"/>
              </a:rPr>
              <a:t>u</a:t>
            </a:r>
            <a:r>
              <a:rPr lang="en-US" sz="1200" u="heavy" dirty="0">
                <a:solidFill>
                  <a:srgbClr val="636D7A"/>
                </a:solidFill>
                <a:latin typeface="Arial"/>
                <a:cs typeface="Arial"/>
              </a:rPr>
              <a:t>esti</a:t>
            </a:r>
            <a:r>
              <a:rPr lang="en-US" sz="1200" u="heavy" spc="-8" dirty="0">
                <a:solidFill>
                  <a:srgbClr val="636D7A"/>
                </a:solidFill>
                <a:latin typeface="Arial"/>
                <a:cs typeface="Arial"/>
              </a:rPr>
              <a:t>o</a:t>
            </a:r>
            <a:r>
              <a:rPr lang="en-US" sz="1200" u="heavy" dirty="0">
                <a:solidFill>
                  <a:srgbClr val="636D7A"/>
                </a:solidFill>
                <a:latin typeface="Arial"/>
                <a:cs typeface="Arial"/>
              </a:rPr>
              <a:t>n,</a:t>
            </a:r>
            <a:r>
              <a:rPr lang="en-US" sz="1200" u="heavy" spc="-15" dirty="0">
                <a:solidFill>
                  <a:srgbClr val="636D7A"/>
                </a:solidFill>
                <a:latin typeface="Arial"/>
                <a:cs typeface="Arial"/>
              </a:rPr>
              <a:t> </a:t>
            </a:r>
            <a:r>
              <a:rPr lang="en-US" sz="1200" u="heavy" dirty="0">
                <a:solidFill>
                  <a:srgbClr val="636D7A"/>
                </a:solidFill>
                <a:latin typeface="Arial"/>
                <a:cs typeface="Arial"/>
              </a:rPr>
              <a:t>tech</a:t>
            </a:r>
            <a:r>
              <a:rPr lang="en-US" sz="1200" u="heavy" spc="-8" dirty="0">
                <a:solidFill>
                  <a:srgbClr val="636D7A"/>
                </a:solidFill>
                <a:latin typeface="Arial"/>
                <a:cs typeface="Arial"/>
              </a:rPr>
              <a:t>n</a:t>
            </a:r>
            <a:r>
              <a:rPr lang="en-US" sz="1200" u="heavy" dirty="0">
                <a:solidFill>
                  <a:srgbClr val="636D7A"/>
                </a:solidFill>
                <a:latin typeface="Arial"/>
                <a:cs typeface="Arial"/>
              </a:rPr>
              <a:t>ical</a:t>
            </a:r>
            <a:r>
              <a:rPr lang="en-US" sz="1200" dirty="0">
                <a:solidFill>
                  <a:srgbClr val="636D7A"/>
                </a:solidFill>
                <a:latin typeface="Arial"/>
                <a:cs typeface="Arial"/>
              </a:rPr>
              <a:t> </a:t>
            </a:r>
            <a:r>
              <a:rPr lang="en-US" sz="1200" u="heavy" dirty="0">
                <a:solidFill>
                  <a:srgbClr val="636D7A"/>
                </a:solidFill>
                <a:latin typeface="Arial"/>
                <a:cs typeface="Arial"/>
              </a:rPr>
              <a:t>pr</a:t>
            </a:r>
            <a:r>
              <a:rPr lang="en-US" sz="1200" u="heavy" spc="-8" dirty="0">
                <a:solidFill>
                  <a:srgbClr val="636D7A"/>
                </a:solidFill>
                <a:latin typeface="Arial"/>
                <a:cs typeface="Arial"/>
              </a:rPr>
              <a:t>o</a:t>
            </a:r>
            <a:r>
              <a:rPr lang="en-US" sz="1200" u="heavy" dirty="0">
                <a:solidFill>
                  <a:srgbClr val="636D7A"/>
                </a:solidFill>
                <a:latin typeface="Arial"/>
                <a:cs typeface="Arial"/>
              </a:rPr>
              <a:t>bl</a:t>
            </a:r>
            <a:r>
              <a:rPr lang="en-US" sz="1200" u="heavy" spc="-11" dirty="0">
                <a:solidFill>
                  <a:srgbClr val="636D7A"/>
                </a:solidFill>
                <a:latin typeface="Arial"/>
                <a:cs typeface="Arial"/>
              </a:rPr>
              <a:t>e</a:t>
            </a:r>
            <a:r>
              <a:rPr lang="en-US" sz="1200" u="heavy" dirty="0">
                <a:solidFill>
                  <a:srgbClr val="636D7A"/>
                </a:solidFill>
                <a:latin typeface="Arial"/>
                <a:cs typeface="Arial"/>
              </a:rPr>
              <a:t>m</a:t>
            </a:r>
            <a:r>
              <a:rPr lang="en-US" sz="1200" u="heavy" spc="-15" dirty="0">
                <a:solidFill>
                  <a:srgbClr val="636D7A"/>
                </a:solidFill>
                <a:latin typeface="Arial"/>
                <a:cs typeface="Arial"/>
              </a:rPr>
              <a:t> </a:t>
            </a:r>
            <a:r>
              <a:rPr lang="en-US" sz="1200" u="heavy" dirty="0">
                <a:solidFill>
                  <a:srgbClr val="636D7A"/>
                </a:solidFill>
                <a:latin typeface="Arial"/>
                <a:cs typeface="Arial"/>
              </a:rPr>
              <a:t>or co</a:t>
            </a:r>
            <a:r>
              <a:rPr lang="en-US" sz="1200" u="heavy" spc="-11" dirty="0">
                <a:solidFill>
                  <a:srgbClr val="636D7A"/>
                </a:solidFill>
                <a:latin typeface="Arial"/>
                <a:cs typeface="Arial"/>
              </a:rPr>
              <a:t>m</a:t>
            </a:r>
            <a:r>
              <a:rPr lang="en-US" sz="1200" u="heavy" dirty="0">
                <a:solidFill>
                  <a:srgbClr val="636D7A"/>
                </a:solidFill>
                <a:latin typeface="Arial"/>
                <a:cs typeface="Arial"/>
              </a:rPr>
              <a:t>m</a:t>
            </a:r>
            <a:r>
              <a:rPr lang="en-US" sz="1200" u="heavy" spc="-8" dirty="0">
                <a:solidFill>
                  <a:srgbClr val="636D7A"/>
                </a:solidFill>
                <a:latin typeface="Arial"/>
                <a:cs typeface="Arial"/>
              </a:rPr>
              <a:t>e</a:t>
            </a:r>
            <a:r>
              <a:rPr lang="en-US" sz="1200" u="heavy" dirty="0">
                <a:solidFill>
                  <a:srgbClr val="636D7A"/>
                </a:solidFill>
                <a:latin typeface="Arial"/>
                <a:cs typeface="Arial"/>
              </a:rPr>
              <a:t>n</a:t>
            </a:r>
            <a:r>
              <a:rPr lang="en-US" sz="1200" u="heavy" spc="-4" dirty="0">
                <a:solidFill>
                  <a:srgbClr val="636D7A"/>
                </a:solidFill>
                <a:latin typeface="Arial"/>
                <a:cs typeface="Arial"/>
              </a:rPr>
              <a:t>t</a:t>
            </a:r>
            <a:r>
              <a:rPr lang="en-US" sz="1200" dirty="0">
                <a:solidFill>
                  <a:srgbClr val="636D7A"/>
                </a:solidFill>
                <a:latin typeface="Arial"/>
                <a:cs typeface="Arial"/>
              </a:rPr>
              <a:t>,</a:t>
            </a:r>
            <a:r>
              <a:rPr lang="en-US" sz="1200" spc="-8" dirty="0">
                <a:solidFill>
                  <a:srgbClr val="636D7A"/>
                </a:solidFill>
                <a:latin typeface="Arial"/>
                <a:cs typeface="Arial"/>
              </a:rPr>
              <a:t> </a:t>
            </a:r>
            <a:r>
              <a:rPr lang="en-US" sz="1200" dirty="0">
                <a:solidFill>
                  <a:srgbClr val="636D7A"/>
                </a:solidFill>
                <a:latin typeface="Arial"/>
                <a:cs typeface="Arial"/>
              </a:rPr>
              <a:t>pl</a:t>
            </a:r>
            <a:r>
              <a:rPr lang="en-US" sz="1200" spc="-11" dirty="0">
                <a:solidFill>
                  <a:srgbClr val="636D7A"/>
                </a:solidFill>
                <a:latin typeface="Arial"/>
                <a:cs typeface="Arial"/>
              </a:rPr>
              <a:t>e</a:t>
            </a:r>
            <a:r>
              <a:rPr lang="en-US" sz="1200" dirty="0">
                <a:solidFill>
                  <a:srgbClr val="636D7A"/>
                </a:solidFill>
                <a:latin typeface="Arial"/>
                <a:cs typeface="Arial"/>
              </a:rPr>
              <a:t>ase</a:t>
            </a:r>
            <a:r>
              <a:rPr lang="en-US" sz="1200" spc="-11" dirty="0">
                <a:solidFill>
                  <a:srgbClr val="636D7A"/>
                </a:solidFill>
                <a:latin typeface="Arial"/>
                <a:cs typeface="Arial"/>
              </a:rPr>
              <a:t> </a:t>
            </a:r>
            <a:r>
              <a:rPr lang="en-US" sz="1200" dirty="0">
                <a:solidFill>
                  <a:srgbClr val="636D7A"/>
                </a:solidFill>
                <a:latin typeface="Arial"/>
                <a:cs typeface="Arial"/>
              </a:rPr>
              <a:t>type it </a:t>
            </a:r>
            <a:r>
              <a:rPr lang="en-US" sz="1200" spc="-11" dirty="0">
                <a:solidFill>
                  <a:srgbClr val="636D7A"/>
                </a:solidFill>
                <a:latin typeface="Arial"/>
                <a:cs typeface="Arial"/>
              </a:rPr>
              <a:t>i</a:t>
            </a:r>
            <a:r>
              <a:rPr lang="en-US" sz="1200" dirty="0">
                <a:solidFill>
                  <a:srgbClr val="636D7A"/>
                </a:solidFill>
                <a:latin typeface="Arial"/>
                <a:cs typeface="Arial"/>
              </a:rPr>
              <a:t>nto</a:t>
            </a:r>
            <a:r>
              <a:rPr lang="en-US" sz="1200" spc="-8" dirty="0">
                <a:solidFill>
                  <a:srgbClr val="636D7A"/>
                </a:solidFill>
                <a:latin typeface="Arial"/>
                <a:cs typeface="Arial"/>
              </a:rPr>
              <a:t> </a:t>
            </a:r>
            <a:r>
              <a:rPr lang="en-US" sz="1200" dirty="0">
                <a:solidFill>
                  <a:srgbClr val="636D7A"/>
                </a:solidFill>
                <a:latin typeface="Arial"/>
                <a:cs typeface="Arial"/>
              </a:rPr>
              <a:t>t</a:t>
            </a:r>
            <a:r>
              <a:rPr lang="en-US" sz="1200" spc="-8" dirty="0">
                <a:solidFill>
                  <a:srgbClr val="636D7A"/>
                </a:solidFill>
                <a:latin typeface="Arial"/>
                <a:cs typeface="Arial"/>
              </a:rPr>
              <a:t>h</a:t>
            </a:r>
            <a:r>
              <a:rPr lang="en-US" sz="1200" dirty="0">
                <a:solidFill>
                  <a:srgbClr val="636D7A"/>
                </a:solidFill>
                <a:latin typeface="Arial"/>
                <a:cs typeface="Arial"/>
              </a:rPr>
              <a:t>e “Qu</a:t>
            </a:r>
            <a:r>
              <a:rPr lang="en-US" sz="1200" spc="-15" dirty="0">
                <a:solidFill>
                  <a:srgbClr val="636D7A"/>
                </a:solidFill>
                <a:latin typeface="Arial"/>
                <a:cs typeface="Arial"/>
              </a:rPr>
              <a:t>e</a:t>
            </a:r>
            <a:r>
              <a:rPr lang="en-US" sz="1200" dirty="0">
                <a:solidFill>
                  <a:srgbClr val="636D7A"/>
                </a:solidFill>
                <a:latin typeface="Arial"/>
                <a:cs typeface="Arial"/>
              </a:rPr>
              <a:t>stio</a:t>
            </a:r>
            <a:r>
              <a:rPr lang="en-US" sz="1200" spc="-8" dirty="0">
                <a:solidFill>
                  <a:srgbClr val="636D7A"/>
                </a:solidFill>
                <a:latin typeface="Arial"/>
                <a:cs typeface="Arial"/>
              </a:rPr>
              <a:t>n</a:t>
            </a:r>
            <a:r>
              <a:rPr lang="en-US" sz="1200" dirty="0">
                <a:solidFill>
                  <a:srgbClr val="636D7A"/>
                </a:solidFill>
                <a:latin typeface="Arial"/>
                <a:cs typeface="Arial"/>
              </a:rPr>
              <a:t>s”</a:t>
            </a:r>
            <a:r>
              <a:rPr lang="en-US" sz="1200" spc="-23" dirty="0">
                <a:solidFill>
                  <a:srgbClr val="636D7A"/>
                </a:solidFill>
                <a:latin typeface="Arial"/>
                <a:cs typeface="Arial"/>
              </a:rPr>
              <a:t> </a:t>
            </a:r>
            <a:r>
              <a:rPr lang="en-US" sz="1200" dirty="0">
                <a:solidFill>
                  <a:srgbClr val="636D7A"/>
                </a:solidFill>
                <a:latin typeface="Arial"/>
                <a:cs typeface="Arial"/>
              </a:rPr>
              <a:t>b</a:t>
            </a:r>
            <a:r>
              <a:rPr lang="en-US" sz="1200" spc="-8" dirty="0">
                <a:solidFill>
                  <a:srgbClr val="636D7A"/>
                </a:solidFill>
                <a:latin typeface="Arial"/>
                <a:cs typeface="Arial"/>
              </a:rPr>
              <a:t>o</a:t>
            </a:r>
            <a:r>
              <a:rPr lang="en-US" sz="1200" dirty="0">
                <a:solidFill>
                  <a:srgbClr val="636D7A"/>
                </a:solidFill>
                <a:latin typeface="Arial"/>
                <a:cs typeface="Arial"/>
              </a:rPr>
              <a:t>x </a:t>
            </a:r>
            <a:r>
              <a:rPr lang="en-US" sz="1200" spc="-11" dirty="0">
                <a:solidFill>
                  <a:srgbClr val="636D7A"/>
                </a:solidFill>
                <a:latin typeface="Arial"/>
                <a:cs typeface="Arial"/>
              </a:rPr>
              <a:t>o</a:t>
            </a:r>
            <a:r>
              <a:rPr lang="en-US" sz="1200" dirty="0">
                <a:solidFill>
                  <a:srgbClr val="636D7A"/>
                </a:solidFill>
                <a:latin typeface="Arial"/>
                <a:cs typeface="Arial"/>
              </a:rPr>
              <a:t>r “raise</a:t>
            </a:r>
            <a:r>
              <a:rPr lang="en-US" sz="1200" spc="-11" dirty="0">
                <a:solidFill>
                  <a:srgbClr val="636D7A"/>
                </a:solidFill>
                <a:latin typeface="Arial"/>
                <a:cs typeface="Arial"/>
              </a:rPr>
              <a:t> </a:t>
            </a:r>
            <a:r>
              <a:rPr lang="en-US" sz="1200" dirty="0">
                <a:solidFill>
                  <a:srgbClr val="636D7A"/>
                </a:solidFill>
                <a:latin typeface="Arial"/>
                <a:cs typeface="Arial"/>
              </a:rPr>
              <a:t>your</a:t>
            </a:r>
            <a:r>
              <a:rPr lang="en-US" sz="1200" spc="-23" dirty="0">
                <a:solidFill>
                  <a:srgbClr val="636D7A"/>
                </a:solidFill>
                <a:latin typeface="Arial"/>
                <a:cs typeface="Arial"/>
              </a:rPr>
              <a:t> </a:t>
            </a:r>
            <a:r>
              <a:rPr lang="en-US" sz="1200" dirty="0">
                <a:solidFill>
                  <a:srgbClr val="636D7A"/>
                </a:solidFill>
                <a:latin typeface="Arial"/>
                <a:cs typeface="Arial"/>
              </a:rPr>
              <a:t>h</a:t>
            </a:r>
            <a:r>
              <a:rPr lang="en-US" sz="1200" spc="-8" dirty="0">
                <a:solidFill>
                  <a:srgbClr val="636D7A"/>
                </a:solidFill>
                <a:latin typeface="Arial"/>
                <a:cs typeface="Arial"/>
              </a:rPr>
              <a:t>a</a:t>
            </a:r>
            <a:r>
              <a:rPr lang="en-US" sz="1200" dirty="0">
                <a:solidFill>
                  <a:srgbClr val="636D7A"/>
                </a:solidFill>
                <a:latin typeface="Arial"/>
                <a:cs typeface="Arial"/>
              </a:rPr>
              <a:t>n</a:t>
            </a:r>
            <a:r>
              <a:rPr lang="en-US" sz="1200" spc="-8" dirty="0">
                <a:solidFill>
                  <a:srgbClr val="636D7A"/>
                </a:solidFill>
                <a:latin typeface="Arial"/>
                <a:cs typeface="Arial"/>
              </a:rPr>
              <a:t>d</a:t>
            </a:r>
            <a:r>
              <a:rPr lang="en-US" sz="1200" dirty="0">
                <a:solidFill>
                  <a:srgbClr val="636D7A"/>
                </a:solidFill>
                <a:latin typeface="Arial"/>
                <a:cs typeface="Arial"/>
              </a:rPr>
              <a:t>”</a:t>
            </a:r>
            <a:r>
              <a:rPr lang="en-US" sz="1200" spc="-8" dirty="0">
                <a:solidFill>
                  <a:srgbClr val="636D7A"/>
                </a:solidFill>
                <a:latin typeface="Arial"/>
                <a:cs typeface="Arial"/>
              </a:rPr>
              <a:t> </a:t>
            </a:r>
            <a:r>
              <a:rPr lang="en-US" sz="1200" dirty="0">
                <a:solidFill>
                  <a:srgbClr val="636D7A"/>
                </a:solidFill>
                <a:latin typeface="Arial"/>
                <a:cs typeface="Arial"/>
              </a:rPr>
              <a:t>by clicking</a:t>
            </a:r>
            <a:r>
              <a:rPr lang="en-US" sz="1200" spc="-11" dirty="0">
                <a:solidFill>
                  <a:srgbClr val="636D7A"/>
                </a:solidFill>
                <a:latin typeface="Arial"/>
                <a:cs typeface="Arial"/>
              </a:rPr>
              <a:t> </a:t>
            </a:r>
            <a:r>
              <a:rPr lang="en-US" sz="1200" dirty="0">
                <a:solidFill>
                  <a:srgbClr val="636D7A"/>
                </a:solidFill>
                <a:latin typeface="Arial"/>
                <a:cs typeface="Arial"/>
              </a:rPr>
              <a:t>the h</a:t>
            </a:r>
            <a:r>
              <a:rPr lang="en-US" sz="1200" spc="-8" dirty="0">
                <a:solidFill>
                  <a:srgbClr val="636D7A"/>
                </a:solidFill>
                <a:latin typeface="Arial"/>
                <a:cs typeface="Arial"/>
              </a:rPr>
              <a:t>a</a:t>
            </a:r>
            <a:r>
              <a:rPr lang="en-US" sz="1200" dirty="0">
                <a:solidFill>
                  <a:srgbClr val="636D7A"/>
                </a:solidFill>
                <a:latin typeface="Arial"/>
                <a:cs typeface="Arial"/>
              </a:rPr>
              <a:t>nd</a:t>
            </a:r>
            <a:r>
              <a:rPr lang="en-US" sz="1200" spc="-8" dirty="0">
                <a:solidFill>
                  <a:srgbClr val="636D7A"/>
                </a:solidFill>
                <a:latin typeface="Arial"/>
                <a:cs typeface="Arial"/>
              </a:rPr>
              <a:t> </a:t>
            </a:r>
            <a:r>
              <a:rPr lang="en-US" sz="1200" dirty="0">
                <a:solidFill>
                  <a:srgbClr val="636D7A"/>
                </a:solidFill>
                <a:latin typeface="Arial"/>
                <a:cs typeface="Arial"/>
              </a:rPr>
              <a:t>l</a:t>
            </a:r>
            <a:r>
              <a:rPr lang="en-US" sz="1200" spc="-11" dirty="0">
                <a:solidFill>
                  <a:srgbClr val="636D7A"/>
                </a:solidFill>
                <a:latin typeface="Arial"/>
                <a:cs typeface="Arial"/>
              </a:rPr>
              <a:t>o</a:t>
            </a:r>
            <a:r>
              <a:rPr lang="en-US" sz="1200" dirty="0">
                <a:solidFill>
                  <a:srgbClr val="636D7A"/>
                </a:solidFill>
                <a:latin typeface="Arial"/>
                <a:cs typeface="Arial"/>
              </a:rPr>
              <a:t>go</a:t>
            </a:r>
            <a:r>
              <a:rPr lang="en-US" sz="1200" spc="-8" dirty="0">
                <a:solidFill>
                  <a:srgbClr val="636D7A"/>
                </a:solidFill>
                <a:latin typeface="Arial"/>
                <a:cs typeface="Arial"/>
              </a:rPr>
              <a:t> </a:t>
            </a:r>
            <a:r>
              <a:rPr lang="en-US" sz="1200" dirty="0">
                <a:solidFill>
                  <a:srgbClr val="636D7A"/>
                </a:solidFill>
                <a:latin typeface="Arial"/>
                <a:cs typeface="Arial"/>
              </a:rPr>
              <a:t>on</a:t>
            </a:r>
            <a:r>
              <a:rPr lang="en-US" sz="1200" spc="-8" dirty="0">
                <a:solidFill>
                  <a:srgbClr val="636D7A"/>
                </a:solidFill>
                <a:latin typeface="Arial"/>
                <a:cs typeface="Arial"/>
              </a:rPr>
              <a:t> </a:t>
            </a:r>
            <a:r>
              <a:rPr lang="en-US" sz="1200" dirty="0">
                <a:solidFill>
                  <a:srgbClr val="636D7A"/>
                </a:solidFill>
                <a:latin typeface="Arial"/>
                <a:cs typeface="Arial"/>
              </a:rPr>
              <a:t>your</a:t>
            </a:r>
            <a:r>
              <a:rPr lang="en-US" sz="1200" spc="-23" dirty="0">
                <a:solidFill>
                  <a:srgbClr val="636D7A"/>
                </a:solidFill>
                <a:latin typeface="Arial"/>
                <a:cs typeface="Arial"/>
              </a:rPr>
              <a:t> </a:t>
            </a:r>
            <a:r>
              <a:rPr lang="en-US" sz="1200" dirty="0">
                <a:solidFill>
                  <a:srgbClr val="636D7A"/>
                </a:solidFill>
                <a:latin typeface="Arial"/>
                <a:cs typeface="Arial"/>
              </a:rPr>
              <a:t>contr</a:t>
            </a:r>
            <a:r>
              <a:rPr lang="en-US" sz="1200" spc="-8" dirty="0">
                <a:solidFill>
                  <a:srgbClr val="636D7A"/>
                </a:solidFill>
                <a:latin typeface="Arial"/>
                <a:cs typeface="Arial"/>
              </a:rPr>
              <a:t>o</a:t>
            </a:r>
            <a:r>
              <a:rPr lang="en-US" sz="1200" dirty="0">
                <a:solidFill>
                  <a:srgbClr val="636D7A"/>
                </a:solidFill>
                <a:latin typeface="Arial"/>
                <a:cs typeface="Arial"/>
              </a:rPr>
              <a:t>l</a:t>
            </a:r>
            <a:r>
              <a:rPr lang="en-US" sz="1200" spc="-11" dirty="0">
                <a:solidFill>
                  <a:srgbClr val="636D7A"/>
                </a:solidFill>
                <a:latin typeface="Arial"/>
                <a:cs typeface="Arial"/>
              </a:rPr>
              <a:t> </a:t>
            </a:r>
            <a:r>
              <a:rPr lang="en-US" sz="1200" dirty="0">
                <a:solidFill>
                  <a:srgbClr val="636D7A"/>
                </a:solidFill>
                <a:latin typeface="Arial"/>
                <a:cs typeface="Arial"/>
              </a:rPr>
              <a:t>p</a:t>
            </a:r>
            <a:r>
              <a:rPr lang="en-US" sz="1200" spc="-8" dirty="0">
                <a:solidFill>
                  <a:srgbClr val="636D7A"/>
                </a:solidFill>
                <a:latin typeface="Arial"/>
                <a:cs typeface="Arial"/>
              </a:rPr>
              <a:t>a</a:t>
            </a:r>
            <a:r>
              <a:rPr lang="en-US" sz="1200" dirty="0">
                <a:solidFill>
                  <a:srgbClr val="636D7A"/>
                </a:solidFill>
                <a:latin typeface="Arial"/>
                <a:cs typeface="Arial"/>
              </a:rPr>
              <a:t>n</a:t>
            </a:r>
            <a:r>
              <a:rPr lang="en-US" sz="1200" spc="-8" dirty="0">
                <a:solidFill>
                  <a:srgbClr val="636D7A"/>
                </a:solidFill>
                <a:latin typeface="Arial"/>
                <a:cs typeface="Arial"/>
              </a:rPr>
              <a:t>e</a:t>
            </a:r>
            <a:r>
              <a:rPr lang="en-US" sz="1200" dirty="0">
                <a:solidFill>
                  <a:srgbClr val="636D7A"/>
                </a:solidFill>
                <a:latin typeface="Arial"/>
                <a:cs typeface="Arial"/>
              </a:rPr>
              <a:t>l.</a:t>
            </a:r>
            <a:r>
              <a:rPr lang="en-US" sz="1200" baseline="0" dirty="0">
                <a:solidFill>
                  <a:schemeClr val="tx1"/>
                </a:solidFill>
                <a:latin typeface="+mn-lt"/>
                <a:cs typeface="+mn-cs"/>
              </a:rPr>
              <a:t> We will answer the questions at the end of the presentation and follow up with you individually by email if your question is specific.</a:t>
            </a:r>
            <a:endParaRPr lang="en-US" sz="1200" dirty="0">
              <a:latin typeface="Arial"/>
              <a:cs typeface="Arial"/>
            </a:endParaRPr>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pPr>
                <a:defRPr/>
              </a:pPr>
              <a:t>2</a:t>
            </a:fld>
            <a:endParaRPr lang="en-US"/>
          </a:p>
        </p:txBody>
      </p:sp>
    </p:spTree>
    <p:extLst>
      <p:ext uri="{BB962C8B-B14F-4D97-AF65-F5344CB8AC3E}">
        <p14:creationId xmlns:p14="http://schemas.microsoft.com/office/powerpoint/2010/main" val="1986852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471A-CCD9-4E8D-8FD0-581B0D5DAF04}" type="slidenum">
              <a:rPr lang="en-US" smtClean="0"/>
              <a:pPr/>
              <a:t>20</a:t>
            </a:fld>
            <a:endParaRPr lang="en-US"/>
          </a:p>
        </p:txBody>
      </p:sp>
    </p:spTree>
    <p:extLst>
      <p:ext uri="{BB962C8B-B14F-4D97-AF65-F5344CB8AC3E}">
        <p14:creationId xmlns:p14="http://schemas.microsoft.com/office/powerpoint/2010/main" val="41414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Aubrey</a:t>
            </a:r>
          </a:p>
        </p:txBody>
      </p:sp>
      <p:sp>
        <p:nvSpPr>
          <p:cNvPr id="4" name="Slide Number Placeholder 3"/>
          <p:cNvSpPr>
            <a:spLocks noGrp="1"/>
          </p:cNvSpPr>
          <p:nvPr>
            <p:ph type="sldNum" sz="quarter" idx="10"/>
          </p:nvPr>
        </p:nvSpPr>
        <p:spPr/>
        <p:txBody>
          <a:bodyPr/>
          <a:lstStyle/>
          <a:p>
            <a:fld id="{B0D91769-FDDC-46BD-ACFF-D4589521098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7323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pPr>
                <a:defRPr/>
              </a:pPr>
              <a:t>3</a:t>
            </a:fld>
            <a:endParaRPr lang="en-US"/>
          </a:p>
        </p:txBody>
      </p:sp>
    </p:spTree>
    <p:extLst>
      <p:ext uri="{BB962C8B-B14F-4D97-AF65-F5344CB8AC3E}">
        <p14:creationId xmlns:p14="http://schemas.microsoft.com/office/powerpoint/2010/main" val="9485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6438"/>
            <a:ext cx="4692650" cy="3519487"/>
          </a:xfrm>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89551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Lisa</a:t>
            </a:r>
          </a:p>
          <a:p>
            <a:r>
              <a:rPr lang="en-US" dirty="0"/>
              <a:t>Each Mind Matters</a:t>
            </a:r>
            <a:r>
              <a:rPr lang="en-US" baseline="0" dirty="0"/>
              <a:t> is</a:t>
            </a:r>
            <a:r>
              <a:rPr lang="en-US" dirty="0"/>
              <a:t> California's Mental Health Movement . We are all a part of this movement</a:t>
            </a:r>
            <a:r>
              <a:rPr lang="en-US" baseline="0" dirty="0"/>
              <a:t> </a:t>
            </a:r>
            <a:r>
              <a:rPr lang="en-US" dirty="0"/>
              <a:t>which</a:t>
            </a:r>
            <a:r>
              <a:rPr lang="en-US" baseline="0" dirty="0"/>
              <a:t> </a:t>
            </a:r>
            <a:r>
              <a:rPr lang="en-US" dirty="0"/>
              <a:t>serves as the megaphone to amplify the voices of individuals and organizations and highlight  all of</a:t>
            </a:r>
            <a:r>
              <a:rPr lang="en-US" baseline="0" dirty="0"/>
              <a:t> our collective efforts to promote mental health, </a:t>
            </a:r>
            <a:r>
              <a:rPr lang="en-US" dirty="0"/>
              <a:t>end stigma related to mental illness and prevent suicide.</a:t>
            </a:r>
            <a:r>
              <a:rPr lang="en-US" baseline="0" dirty="0"/>
              <a:t> </a:t>
            </a:r>
            <a:r>
              <a:rPr lang="en-US" sz="1200" kern="1200" dirty="0">
                <a:solidFill>
                  <a:schemeClr val="tx1"/>
                </a:solidFill>
                <a:effectLst/>
                <a:latin typeface="+mn-lt"/>
                <a:ea typeface="+mn-ea"/>
                <a:cs typeface="+mn-cs"/>
              </a:rPr>
              <a:t>We are a community of individuals and organizations dedicated to a shared vision of mental wellness and equality, starting in California. Wellness doesn’t mean we’ll never need help. It means we are resilient and focused on recovery. We believe in healing through action, the power of collaboration and the strength of diversity. </a:t>
            </a:r>
          </a:p>
          <a:p>
            <a:r>
              <a:rPr lang="en-US" sz="1200" kern="1200" dirty="0">
                <a:solidFill>
                  <a:schemeClr val="tx1"/>
                </a:solidFill>
                <a:effectLst/>
                <a:latin typeface="+mn-lt"/>
                <a:ea typeface="+mn-ea"/>
                <a:cs typeface="+mn-cs"/>
              </a:rPr>
              <a:t>We all want to enjoy good mental and physical health, but sometimes we need some help. </a:t>
            </a:r>
            <a:r>
              <a:rPr lang="en-US" dirty="0"/>
              <a:t>Our goal is to keep people healthy, act when mental health challenges arise, and provide the treatment, services, and help necessary to prevent any prolonged and unnecessary suffering.</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Each Mind Matters is part of statewide efforts that are funded by counties through the Mental Health Services Act and administered</a:t>
            </a:r>
            <a:r>
              <a:rPr lang="en-US" baseline="0" dirty="0"/>
              <a:t> by the California Mental Health Services Authority.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FE3293-A54E-4048-A90D-E13BB8DC46E1}" type="slidenum">
              <a:rPr lang="en-US" smtClean="0"/>
              <a:pPr>
                <a:defRPr/>
              </a:pPr>
              <a:t>5</a:t>
            </a:fld>
            <a:endParaRPr lang="en-US"/>
          </a:p>
        </p:txBody>
      </p:sp>
    </p:spTree>
    <p:extLst>
      <p:ext uri="{BB962C8B-B14F-4D97-AF65-F5344CB8AC3E}">
        <p14:creationId xmlns:p14="http://schemas.microsoft.com/office/powerpoint/2010/main" val="31901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Lisa</a:t>
            </a:r>
          </a:p>
          <a:p>
            <a:r>
              <a:rPr lang="en-US" sz="1200" kern="1200" dirty="0">
                <a:solidFill>
                  <a:schemeClr val="tx1"/>
                </a:solidFill>
                <a:effectLst/>
                <a:latin typeface="+mn-lt"/>
                <a:ea typeface="+mn-ea"/>
                <a:cs typeface="+mn-cs"/>
              </a:rPr>
              <a:t>SanaMente</a:t>
            </a:r>
            <a:r>
              <a:rPr lang="en-US" sz="1200" kern="1200" baseline="0" dirty="0">
                <a:solidFill>
                  <a:schemeClr val="tx1"/>
                </a:solidFill>
                <a:effectLst/>
                <a:latin typeface="+mn-lt"/>
                <a:ea typeface="+mn-ea"/>
                <a:cs typeface="+mn-cs"/>
              </a:rPr>
              <a:t> is the Spanish adaptation of California’s Mental Health Movement. Know The Signs and </a:t>
            </a:r>
            <a:r>
              <a:rPr lang="en-US" sz="1200" kern="1200" baseline="0" dirty="0" err="1">
                <a:solidFill>
                  <a:schemeClr val="tx1"/>
                </a:solidFill>
                <a:effectLst/>
                <a:latin typeface="+mn-lt"/>
                <a:ea typeface="+mn-ea"/>
                <a:cs typeface="+mn-cs"/>
              </a:rPr>
              <a:t>Reconozca</a:t>
            </a:r>
            <a:r>
              <a:rPr lang="en-US" sz="1200" kern="1200" baseline="0" dirty="0">
                <a:solidFill>
                  <a:schemeClr val="tx1"/>
                </a:solidFill>
                <a:effectLst/>
                <a:latin typeface="+mn-lt"/>
                <a:ea typeface="+mn-ea"/>
                <a:cs typeface="+mn-cs"/>
              </a:rPr>
              <a:t> Las </a:t>
            </a:r>
            <a:r>
              <a:rPr lang="en-US" sz="1200" kern="1200" baseline="0" dirty="0" err="1">
                <a:solidFill>
                  <a:schemeClr val="tx1"/>
                </a:solidFill>
                <a:effectLst/>
                <a:latin typeface="+mn-lt"/>
                <a:ea typeface="+mn-ea"/>
                <a:cs typeface="+mn-cs"/>
              </a:rPr>
              <a:t>Senales</a:t>
            </a:r>
            <a:r>
              <a:rPr lang="en-US" sz="1200" kern="1200" baseline="0" dirty="0">
                <a:solidFill>
                  <a:schemeClr val="tx1"/>
                </a:solidFill>
                <a:effectLst/>
                <a:latin typeface="+mn-lt"/>
                <a:ea typeface="+mn-ea"/>
                <a:cs typeface="+mn-cs"/>
              </a:rPr>
              <a:t> are our suicide prevention initiatives. Walk in our Shoes and Ponte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mis </a:t>
            </a:r>
            <a:r>
              <a:rPr lang="en-US" sz="1200" kern="1200" baseline="0" dirty="0" err="1">
                <a:solidFill>
                  <a:schemeClr val="tx1"/>
                </a:solidFill>
                <a:effectLst/>
                <a:latin typeface="+mn-lt"/>
                <a:ea typeface="+mn-ea"/>
                <a:cs typeface="+mn-cs"/>
              </a:rPr>
              <a:t>Zapatos</a:t>
            </a:r>
            <a:r>
              <a:rPr lang="en-US" sz="1200" kern="1200" baseline="0" dirty="0">
                <a:solidFill>
                  <a:schemeClr val="tx1"/>
                </a:solidFill>
                <a:effectLst/>
                <a:latin typeface="+mn-lt"/>
                <a:ea typeface="+mn-ea"/>
                <a:cs typeface="+mn-cs"/>
              </a:rPr>
              <a:t> are our mental health education and stigma reduction programs targeting youth ages 9-13.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3D3A31-130F-4F79-A712-076C87404B7B}" type="slidenum">
              <a:rPr lang="en-US" smtClean="0"/>
              <a:t>6</a:t>
            </a:fld>
            <a:endParaRPr lang="en-US" dirty="0"/>
          </a:p>
        </p:txBody>
      </p:sp>
    </p:spTree>
    <p:extLst>
      <p:ext uri="{BB962C8B-B14F-4D97-AF65-F5344CB8AC3E}">
        <p14:creationId xmlns:p14="http://schemas.microsoft.com/office/powerpoint/2010/main" val="25459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Lisa</a:t>
            </a:r>
          </a:p>
          <a:p>
            <a:pPr algn="l"/>
            <a:endParaRPr lang="en-US" b="0" i="0" u="none" strike="noStrike" dirty="0">
              <a:solidFill>
                <a:srgbClr val="000000"/>
              </a:solidFill>
              <a:effectLst/>
              <a:latin typeface="-webkit-standard"/>
            </a:endParaRP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Trauma can have lasting effects not only on the individual in the moment, but on their families and whole communities: showing up as physical health problems, a shorter lifespan, or mental health problems sometimes years after the event. </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According to the CDC, in 2016 alcohol abuse was linked to 88,000 deaths; more deaths than guns, opioids, or even HIV/AIDS at its peak. Drug-related deaths were at 63,500 (two-thirds of these involved opioids). And, almost 45,000 suicides were recorded. Increases in these types of deaths (sometimes called “diseases of despair”) are contributing to declining life expectancy in the U.S.</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The odds are you or someone you know has been affected by those experiences. Which leads us to another question: What can we do about it? The short answer is: build resilience through better individual and community self-care.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3D3A31-130F-4F79-A712-076C87404B7B}" type="slidenum">
              <a:rPr lang="en-US" smtClean="0"/>
              <a:t>7</a:t>
            </a:fld>
            <a:endParaRPr lang="en-US" dirty="0"/>
          </a:p>
        </p:txBody>
      </p:sp>
    </p:spTree>
    <p:extLst>
      <p:ext uri="{BB962C8B-B14F-4D97-AF65-F5344CB8AC3E}">
        <p14:creationId xmlns:p14="http://schemas.microsoft.com/office/powerpoint/2010/main" val="146308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sz="1200" kern="1200" dirty="0">
                <a:solidFill>
                  <a:schemeClr val="tx1"/>
                </a:solidFill>
                <a:effectLst/>
                <a:latin typeface="+mn-lt"/>
                <a:ea typeface="+mn-ea"/>
                <a:cs typeface="+mn-cs"/>
              </a:rPr>
              <a:t>Lisa</a:t>
            </a:r>
          </a:p>
          <a:p>
            <a:pPr algn="l"/>
            <a:endParaRPr lang="en-US" b="0" i="0" u="none" strike="noStrike" dirty="0">
              <a:solidFill>
                <a:srgbClr val="000000"/>
              </a:solidFill>
              <a:effectLst/>
              <a:latin typeface="-webkit-standard"/>
            </a:endParaRP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Many of us on this webinar are mental health providers of one type or another. If you’re a licensed mental health provider you probably already know that every professional association’s ethical code has a statement that requires counselors to monitor their personal well-being while treating clients. This is because it’s imperative that counselors, or any one that cares for others, care for themselves first in order to be at their best and provide the best care. But this is easier said than done.</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It’s easy to neglect taking care of ourselves when we’re busy and overwhelmed. Taking time to eat lunch, exercise, and hang out with friends? That can sometimes feel like a distraction from the “important” things you need to do, but ironically it’s when you’re busy and overwhelmed that you need self-care most.</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We sometimes think about self-care as a reward for when you get everything done. You’ll take a nap when you finish that paper, you’ll work out after the work week: But in actuality self care prevents burnout, reduces the negative effects of stress, and helps you refocus. Self-care isn’t a reward for getting everything done -- </a:t>
            </a:r>
            <a:r>
              <a:rPr lang="en-US" sz="1200" b="0" i="0" u="sng" strike="noStrike" dirty="0">
                <a:solidFill>
                  <a:srgbClr val="1D1C1D"/>
                </a:solidFill>
                <a:effectLst/>
                <a:latin typeface="Arial" panose="020B0604020202020204" pitchFamily="34" charset="0"/>
              </a:rPr>
              <a:t>it is a critical part of the process of getting everything done</a:t>
            </a:r>
            <a:r>
              <a:rPr lang="en-US" sz="1200" b="0" i="0" u="none" strike="noStrike" dirty="0">
                <a:solidFill>
                  <a:srgbClr val="1D1C1D"/>
                </a:solidFill>
                <a:effectLst/>
                <a:latin typeface="Arial" panose="020B0604020202020204" pitchFamily="34" charset="0"/>
              </a:rPr>
              <a:t>. </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Similarly, practicing self-care may be tough for the people we work with to prioritize when they’ve experienced severe pain and trauma and learning self-care techniques may not feel important when they are looking for more drastic changes rather than day-to-day improvements.</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It’s important that we as people in the mental health field model self-care as a part of building resilience, so that we -- and the communities we work with -- can more readily “bounce back” after difficult experiences or better heal from trauma.</a:t>
            </a:r>
          </a:p>
          <a:p>
            <a:pPr marL="0" lv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3D3A31-130F-4F79-A712-076C87404B7B}" type="slidenum">
              <a:rPr lang="en-US" smtClean="0"/>
              <a:t>8</a:t>
            </a:fld>
            <a:endParaRPr lang="en-US" dirty="0"/>
          </a:p>
        </p:txBody>
      </p:sp>
    </p:spTree>
    <p:extLst>
      <p:ext uri="{BB962C8B-B14F-4D97-AF65-F5344CB8AC3E}">
        <p14:creationId xmlns:p14="http://schemas.microsoft.com/office/powerpoint/2010/main" val="35934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a:p>
            <a:pPr algn="l"/>
            <a:endParaRPr lang="en-US" b="0" i="0" u="none" strike="noStrike" dirty="0">
              <a:solidFill>
                <a:srgbClr val="000000"/>
              </a:solidFill>
              <a:effectLst/>
              <a:latin typeface="-webkit-standard"/>
            </a:endParaRP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Real self-care -- the kind the builds habits that lead to a life you don’t need to escape from -- doesn’t have to be complicated. In general, a self-care plan falls into three domains: Physical, mental/emotional health, and spiritual health. </a:t>
            </a:r>
          </a:p>
          <a:p>
            <a:pPr marL="742950" lvl="1" indent="-285750" algn="l" rtl="0" fontAlgn="base">
              <a:spcBef>
                <a:spcPts val="0"/>
              </a:spcBef>
              <a:spcAft>
                <a:spcPts val="0"/>
              </a:spcAft>
              <a:buFont typeface="+mj-lt"/>
              <a:buAutoNum type="arabicPeriod"/>
            </a:pPr>
            <a:r>
              <a:rPr lang="en-US" sz="1200" b="0" i="0" u="none" strike="noStrike" dirty="0">
                <a:solidFill>
                  <a:srgbClr val="1D1C1D"/>
                </a:solidFill>
                <a:effectLst/>
                <a:latin typeface="Arial" panose="020B0604020202020204" pitchFamily="34" charset="0"/>
              </a:rPr>
              <a:t>Everyone’s plan will look different -- if you’re a student with lots of mentally stimulating activities you might need to add more physical health items like taking a nap to your plan, whereas if you’re a counselor working with people who have experienced trauma you may need more emotional health wellness support to avoid burnout or vicarious trauma.</a:t>
            </a:r>
          </a:p>
          <a:p>
            <a:endParaRPr lang="en-US" dirty="0"/>
          </a:p>
        </p:txBody>
      </p:sp>
      <p:sp>
        <p:nvSpPr>
          <p:cNvPr id="4" name="Slide Number Placeholder 3"/>
          <p:cNvSpPr>
            <a:spLocks noGrp="1"/>
          </p:cNvSpPr>
          <p:nvPr>
            <p:ph type="sldNum" sz="quarter" idx="10"/>
          </p:nvPr>
        </p:nvSpPr>
        <p:spPr/>
        <p:txBody>
          <a:bodyPr/>
          <a:lstStyle/>
          <a:p>
            <a:fld id="{C43D3A31-130F-4F79-A712-076C87404B7B}" type="slidenum">
              <a:rPr lang="en-US" smtClean="0"/>
              <a:t>9</a:t>
            </a:fld>
            <a:endParaRPr lang="en-US" dirty="0"/>
          </a:p>
        </p:txBody>
      </p:sp>
    </p:spTree>
    <p:extLst>
      <p:ext uri="{BB962C8B-B14F-4D97-AF65-F5344CB8AC3E}">
        <p14:creationId xmlns:p14="http://schemas.microsoft.com/office/powerpoint/2010/main" val="41785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522ACD-B07C-4BA2-9E76-D051EB42B0EF}" type="datetimeFigureOut">
              <a:rPr lang="en-US" smtClean="0"/>
              <a:t>10/3/19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301513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22ACD-B07C-4BA2-9E76-D051EB42B0EF}" type="datetimeFigureOut">
              <a:rPr lang="en-US" smtClean="0"/>
              <a:t>10/3/19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301254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22ACD-B07C-4BA2-9E76-D051EB42B0EF}" type="datetimeFigureOut">
              <a:rPr lang="en-US" smtClean="0"/>
              <a:t>10/3/19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274477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51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72"/>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897025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5877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70"/>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801489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499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7544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226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66"/>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44761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22ACD-B07C-4BA2-9E76-D051EB42B0EF}" type="datetimeFigureOut">
              <a:rPr lang="en-US" smtClean="0"/>
              <a:t>10/3/19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3818824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037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622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453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61"/>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887814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21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60126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75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54"/>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4098050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4881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470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22ACD-B07C-4BA2-9E76-D051EB42B0EF}" type="datetimeFigureOut">
              <a:rPr lang="en-US" smtClean="0"/>
              <a:t>10/3/19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10772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16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45"/>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213556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480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36"/>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21212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25"/>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4194958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22389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123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13"/>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757876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4103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80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22ACD-B07C-4BA2-9E76-D051EB42B0EF}" type="datetimeFigureOut">
              <a:rPr lang="en-US" smtClean="0"/>
              <a:t>10/3/19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2413609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518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500"/>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994399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8492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1718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489"/>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203471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474"/>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527272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1886" y="234462"/>
            <a:ext cx="8294914" cy="894489"/>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296EFCA-25F3-4688-97E8-FD4EDDB81E6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579594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13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fontAlgn="base">
              <a:spcBef>
                <a:spcPct val="0"/>
              </a:spcBef>
              <a:spcAft>
                <a:spcPct val="0"/>
              </a:spcAft>
            </a:pPr>
            <a:fld id="{BDB904EB-1DC3-49F3-BD59-A0F8B9463682}" type="datetime1">
              <a:rPr lang="en-US">
                <a:solidFill>
                  <a:srgbClr val="646E7B"/>
                </a:solidFill>
                <a:ea typeface="Geneva" pitchFamily="127" charset="-128"/>
              </a:rPr>
              <a:pPr defTabSz="457200" fontAlgn="base">
                <a:spcBef>
                  <a:spcPct val="0"/>
                </a:spcBef>
                <a:spcAft>
                  <a:spcPct val="0"/>
                </a:spcAft>
              </a:pPr>
              <a:t>10/3/19</a:t>
            </a:fld>
            <a:endParaRPr lang="en-US" dirty="0">
              <a:solidFill>
                <a:srgbClr val="646E7B"/>
              </a:solidFill>
              <a:ea typeface="Geneva" pitchFamily="127" charset="-128"/>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fontAlgn="base">
              <a:spcBef>
                <a:spcPct val="0"/>
              </a:spcBef>
              <a:spcAft>
                <a:spcPct val="0"/>
              </a:spcAft>
            </a:pPr>
            <a:r>
              <a:rPr lang="en-US" dirty="0">
                <a:solidFill>
                  <a:srgbClr val="646E7B"/>
                </a:solidFill>
                <a:ea typeface="Geneva" pitchFamily="127" charset="-128"/>
              </a:rPr>
              <a:t>KNOW THE SIGNS</a:t>
            </a:r>
          </a:p>
        </p:txBody>
      </p:sp>
      <p:sp>
        <p:nvSpPr>
          <p:cNvPr id="4" name="Slide Number Placeholder 3"/>
          <p:cNvSpPr>
            <a:spLocks noGrp="1"/>
          </p:cNvSpPr>
          <p:nvPr>
            <p:ph type="sldNum" sz="quarter" idx="12"/>
          </p:nvPr>
        </p:nvSpPr>
        <p:spPr/>
        <p:txBody>
          <a:bodyPr/>
          <a:lstStyle/>
          <a:p>
            <a:fld id="{EC55A2A8-1699-F349-BD69-94D70798E06E}"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2330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63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22ACD-B07C-4BA2-9E76-D051EB42B0EF}" type="datetimeFigureOut">
              <a:rPr lang="en-US" smtClean="0"/>
              <a:t>10/3/19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187059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22ACD-B07C-4BA2-9E76-D051EB42B0EF}" type="datetimeFigureOut">
              <a:rPr lang="en-US" smtClean="0"/>
              <a:t>10/3/19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3756515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22ACD-B07C-4BA2-9E76-D051EB42B0EF}" type="datetimeFigureOut">
              <a:rPr lang="en-US" smtClean="0"/>
              <a:t>10/3/19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321085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522ACD-B07C-4BA2-9E76-D051EB42B0EF}" type="datetimeFigureOut">
              <a:rPr lang="en-US" smtClean="0"/>
              <a:t>10/3/19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13880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4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522ACD-B07C-4BA2-9E76-D051EB42B0EF}" type="datetimeFigureOut">
              <a:rPr lang="en-US" smtClean="0"/>
              <a:t>10/3/19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85089-E290-446C-BFB2-5CC462028B43}" type="slidenum">
              <a:rPr lang="en-US" smtClean="0"/>
              <a:t>‹#›</a:t>
            </a:fld>
            <a:endParaRPr lang="en-US" dirty="0"/>
          </a:p>
        </p:txBody>
      </p:sp>
    </p:spTree>
    <p:extLst>
      <p:ext uri="{BB962C8B-B14F-4D97-AF65-F5344CB8AC3E}">
        <p14:creationId xmlns:p14="http://schemas.microsoft.com/office/powerpoint/2010/main" val="404366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image" Target="../media/image1.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eg"/><Relationship Id="rId5" Type="http://schemas.openxmlformats.org/officeDocument/2006/relationships/theme" Target="../theme/theme11.xml"/><Relationship Id="rId4" Type="http://schemas.openxmlformats.org/officeDocument/2006/relationships/slideLayout" Target="../slideLayouts/slideLayout40.xml"/><Relationship Id="rId9" Type="http://schemas.openxmlformats.org/officeDocument/2006/relationships/image" Target="../media/image5.em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44.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4.xml"/><Relationship Id="rId1" Type="http://schemas.openxmlformats.org/officeDocument/2006/relationships/slideLayout" Target="../slideLayouts/slideLayout45.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image" Target="../media/image1.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4.jpeg"/><Relationship Id="rId5" Type="http://schemas.openxmlformats.org/officeDocument/2006/relationships/theme" Target="../theme/theme15.xml"/><Relationship Id="rId4" Type="http://schemas.openxmlformats.org/officeDocument/2006/relationships/slideLayout" Target="../slideLayouts/slideLayout49.xml"/><Relationship Id="rId9" Type="http://schemas.openxmlformats.org/officeDocument/2006/relationships/image" Target="../media/image5.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image" Target="../media/image1.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26.xml"/><Relationship Id="rId9" Type="http://schemas.openxmlformats.org/officeDocument/2006/relationships/image" Target="../media/image5.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theme" Target="../theme/theme7.xml"/><Relationship Id="rId4" Type="http://schemas.openxmlformats.org/officeDocument/2006/relationships/slideLayout" Target="../slideLayouts/slideLayout30.xml"/><Relationship Id="rId9" Type="http://schemas.openxmlformats.org/officeDocument/2006/relationships/image" Target="../media/image5.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image" Target="../media/image5.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33.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22ACD-B07C-4BA2-9E76-D051EB42B0EF}" type="datetimeFigureOut">
              <a:rPr lang="en-US" smtClean="0"/>
              <a:t>10/3/19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5089-E290-446C-BFB2-5CC462028B43}" type="slidenum">
              <a:rPr lang="en-US" smtClean="0"/>
              <a:t>‹#›</a:t>
            </a:fld>
            <a:endParaRPr lang="en-US" dirty="0"/>
          </a:p>
        </p:txBody>
      </p:sp>
    </p:spTree>
    <p:extLst>
      <p:ext uri="{BB962C8B-B14F-4D97-AF65-F5344CB8AC3E}">
        <p14:creationId xmlns:p14="http://schemas.microsoft.com/office/powerpoint/2010/main" val="347805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10" y="235016"/>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15"/>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00" y="414931"/>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092967"/>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92" y="235004"/>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0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919"/>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83571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72" y="234990"/>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690"/>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00" y="414906"/>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6384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56" y="234980"/>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679"/>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 y="414895"/>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263019"/>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34" y="234965"/>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665"/>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 y="414881"/>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15191"/>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116" y="234953"/>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16"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3" y="647065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869"/>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505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2" descr="EMM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
            <a:ext cx="9144000" cy="428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1" descr="EachMindMatters logo CMYK.ai"/>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9082" y="4963696"/>
            <a:ext cx="2409825" cy="14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4"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82017"/>
            <a:ext cx="9144000" cy="2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12606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80" y="235062"/>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62"/>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 y="414978"/>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569983"/>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78" y="235061"/>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61"/>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977"/>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69558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72" y="235057"/>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57"/>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973"/>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5672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64" y="235052"/>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51"/>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967"/>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5842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54" y="235045"/>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45"/>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 y="414961"/>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53129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40" y="235036"/>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35"/>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 y="414951"/>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388877"/>
      </p:ext>
    </p:extLst>
  </p:cSld>
  <p:clrMap bg1="lt1" tx1="dk1" bg2="lt2" tx2="dk2" accent1="accent1" accent2="accent2" accent3="accent3" accent4="accent4" accent5="accent5" accent6="accent6" hlink="hlink" folHlink="folHlink"/>
  <p:sldLayoutIdLst>
    <p:sldLayoutId id="2147483688" r:id="rId1"/>
    <p:sldLayoutId id="2147483691" r:id="rId2"/>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 y="184152"/>
            <a:ext cx="914876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392226" y="235026"/>
            <a:ext cx="8294687"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24" y="1591734"/>
            <a:ext cx="8180387"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8" y="6470726"/>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dirty="0">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 y="414942"/>
            <a:ext cx="125253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50438"/>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hyperlink" Target="http://www.eachmindmatters.org/get-involved/spread-the-word/toolkit-may-mental-health-matters-month-2017/"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hyperlink" Target="https://emmresourcecenter.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eachmindmatters.org/get-involved/subscribe/"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5.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txBox="1">
            <a:spLocks/>
          </p:cNvSpPr>
          <p:nvPr/>
        </p:nvSpPr>
        <p:spPr bwMode="auto">
          <a:xfrm>
            <a:off x="612578" y="700004"/>
            <a:ext cx="7998022" cy="14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Geneva" pitchFamily="127" charset="-128"/>
              </a:defRPr>
            </a:lvl1pPr>
            <a:lvl2pPr marL="742950" indent="-285750" eaLnBrk="0" hangingPunct="0">
              <a:defRPr>
                <a:solidFill>
                  <a:schemeClr val="tx1"/>
                </a:solidFill>
                <a:latin typeface="Calibri" pitchFamily="34" charset="0"/>
                <a:ea typeface="Geneva" pitchFamily="127" charset="-128"/>
              </a:defRPr>
            </a:lvl2pPr>
            <a:lvl3pPr marL="1143000" indent="-228600" eaLnBrk="0" hangingPunct="0">
              <a:defRPr>
                <a:solidFill>
                  <a:schemeClr val="tx1"/>
                </a:solidFill>
                <a:latin typeface="Calibri" pitchFamily="34" charset="0"/>
                <a:ea typeface="Geneva" pitchFamily="127" charset="-128"/>
              </a:defRPr>
            </a:lvl3pPr>
            <a:lvl4pPr marL="1600200" indent="-228600" eaLnBrk="0" hangingPunct="0">
              <a:defRPr>
                <a:solidFill>
                  <a:schemeClr val="tx1"/>
                </a:solidFill>
                <a:latin typeface="Calibri" pitchFamily="34" charset="0"/>
                <a:ea typeface="Geneva" pitchFamily="127" charset="-128"/>
              </a:defRPr>
            </a:lvl4pPr>
            <a:lvl5pPr marL="2057400" indent="-228600" eaLnBrk="0" hangingPunct="0">
              <a:defRPr>
                <a:solidFill>
                  <a:schemeClr val="tx1"/>
                </a:solidFill>
                <a:latin typeface="Calibri" pitchFamily="34" charset="0"/>
                <a:ea typeface="Geneva" pitchFamily="127" charset="-128"/>
              </a:defRPr>
            </a:lvl5pPr>
            <a:lvl6pPr marL="2514600" indent="-228600" defTabSz="457200" eaLnBrk="0" fontAlgn="base" hangingPunct="0">
              <a:spcBef>
                <a:spcPct val="0"/>
              </a:spcBef>
              <a:spcAft>
                <a:spcPct val="0"/>
              </a:spcAft>
              <a:defRPr>
                <a:solidFill>
                  <a:schemeClr val="tx1"/>
                </a:solidFill>
                <a:latin typeface="Calibri" pitchFamily="34" charset="0"/>
                <a:ea typeface="Geneva" pitchFamily="127" charset="-128"/>
              </a:defRPr>
            </a:lvl6pPr>
            <a:lvl7pPr marL="2971800" indent="-228600" defTabSz="457200" eaLnBrk="0" fontAlgn="base" hangingPunct="0">
              <a:spcBef>
                <a:spcPct val="0"/>
              </a:spcBef>
              <a:spcAft>
                <a:spcPct val="0"/>
              </a:spcAft>
              <a:defRPr>
                <a:solidFill>
                  <a:schemeClr val="tx1"/>
                </a:solidFill>
                <a:latin typeface="Calibri" pitchFamily="34" charset="0"/>
                <a:ea typeface="Geneva" pitchFamily="127" charset="-128"/>
              </a:defRPr>
            </a:lvl7pPr>
            <a:lvl8pPr marL="3429000" indent="-228600" defTabSz="457200" eaLnBrk="0" fontAlgn="base" hangingPunct="0">
              <a:spcBef>
                <a:spcPct val="0"/>
              </a:spcBef>
              <a:spcAft>
                <a:spcPct val="0"/>
              </a:spcAft>
              <a:defRPr>
                <a:solidFill>
                  <a:schemeClr val="tx1"/>
                </a:solidFill>
                <a:latin typeface="Calibri" pitchFamily="34" charset="0"/>
                <a:ea typeface="Geneva" pitchFamily="127" charset="-128"/>
              </a:defRPr>
            </a:lvl8pPr>
            <a:lvl9pPr marL="3886200" indent="-228600" defTabSz="457200" eaLnBrk="0" fontAlgn="base" hangingPunct="0">
              <a:spcBef>
                <a:spcPct val="0"/>
              </a:spcBef>
              <a:spcAft>
                <a:spcPct val="0"/>
              </a:spcAft>
              <a:defRPr>
                <a:solidFill>
                  <a:schemeClr val="tx1"/>
                </a:solidFill>
                <a:latin typeface="Calibri" pitchFamily="34" charset="0"/>
                <a:ea typeface="Geneva" pitchFamily="127" charset="-128"/>
              </a:defRPr>
            </a:lvl9pPr>
          </a:lstStyle>
          <a:p>
            <a:pPr algn="ctr" defTabSz="457200" eaLnBrk="1" fontAlgn="base" hangingPunct="1">
              <a:lnSpc>
                <a:spcPct val="80000"/>
              </a:lnSpc>
              <a:spcBef>
                <a:spcPct val="0"/>
              </a:spcBef>
              <a:spcAft>
                <a:spcPct val="0"/>
              </a:spcAft>
            </a:pPr>
            <a:r>
              <a:rPr lang="en-US" altLang="en-US" sz="4500" dirty="0">
                <a:solidFill>
                  <a:prstClr val="white"/>
                </a:solidFill>
                <a:latin typeface="Arial" pitchFamily="34" charset="0"/>
                <a:cs typeface="Arial" pitchFamily="34" charset="0"/>
              </a:rPr>
              <a:t>Each Mind Matters </a:t>
            </a:r>
          </a:p>
          <a:p>
            <a:pPr algn="ctr" defTabSz="457200" eaLnBrk="1" fontAlgn="base" hangingPunct="1">
              <a:lnSpc>
                <a:spcPct val="80000"/>
              </a:lnSpc>
              <a:spcBef>
                <a:spcPct val="0"/>
              </a:spcBef>
              <a:spcAft>
                <a:spcPct val="0"/>
              </a:spcAft>
            </a:pPr>
            <a:r>
              <a:rPr lang="en-US" altLang="en-US" sz="3600" dirty="0">
                <a:solidFill>
                  <a:prstClr val="white"/>
                </a:solidFill>
                <a:latin typeface="Arial" pitchFamily="34" charset="0"/>
                <a:cs typeface="Arial" pitchFamily="34" charset="0"/>
              </a:rPr>
              <a:t>Webinar Series</a:t>
            </a:r>
          </a:p>
        </p:txBody>
      </p:sp>
      <p:cxnSp>
        <p:nvCxnSpPr>
          <p:cNvPr id="6" name="Straight Connector 5"/>
          <p:cNvCxnSpPr/>
          <p:nvPr/>
        </p:nvCxnSpPr>
        <p:spPr>
          <a:xfrm>
            <a:off x="700257" y="2254251"/>
            <a:ext cx="7742237" cy="0"/>
          </a:xfrm>
          <a:prstGeom prst="line">
            <a:avLst/>
          </a:prstGeom>
          <a:ln w="12700" cmpd="sng">
            <a:solidFill>
              <a:schemeClr val="accent3"/>
            </a:solidFill>
          </a:ln>
        </p:spPr>
        <p:style>
          <a:lnRef idx="1">
            <a:schemeClr val="dk1"/>
          </a:lnRef>
          <a:fillRef idx="0">
            <a:schemeClr val="dk1"/>
          </a:fillRef>
          <a:effectRef idx="0">
            <a:schemeClr val="dk1"/>
          </a:effectRef>
          <a:fontRef idx="minor">
            <a:schemeClr val="tx1"/>
          </a:fontRef>
        </p:style>
      </p:cxnSp>
      <p:pic>
        <p:nvPicPr>
          <p:cNvPr id="7" name="Picture 6"/>
          <p:cNvPicPr/>
          <p:nvPr/>
        </p:nvPicPr>
        <p:blipFill rotWithShape="1">
          <a:blip r:embed="rId3" cstate="print">
            <a:extLst>
              <a:ext uri="{28A0092B-C50C-407E-A947-70E740481C1C}">
                <a14:useLocalDpi xmlns:a14="http://schemas.microsoft.com/office/drawing/2010/main" val="0"/>
              </a:ext>
            </a:extLst>
          </a:blip>
          <a:srcRect r="69125"/>
          <a:stretch/>
        </p:blipFill>
        <p:spPr bwMode="auto">
          <a:xfrm>
            <a:off x="152400" y="5058200"/>
            <a:ext cx="2514600" cy="1418800"/>
          </a:xfrm>
          <a:prstGeom prst="rect">
            <a:avLst/>
          </a:prstGeom>
          <a:noFill/>
          <a:ln>
            <a:noFill/>
          </a:ln>
          <a:extLst>
            <a:ext uri="{53640926-AAD7-44D8-BBD7-CCE9431645EC}">
              <a14:shadowObscured xmlns:a14="http://schemas.microsoft.com/office/drawing/2010/main"/>
            </a:ext>
          </a:extLst>
        </p:spPr>
      </p:pic>
      <p:sp>
        <p:nvSpPr>
          <p:cNvPr id="8" name="Title 2"/>
          <p:cNvSpPr txBox="1">
            <a:spLocks/>
          </p:cNvSpPr>
          <p:nvPr/>
        </p:nvSpPr>
        <p:spPr bwMode="auto">
          <a:xfrm>
            <a:off x="0" y="2543600"/>
            <a:ext cx="9144000" cy="14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Geneva" pitchFamily="127" charset="-128"/>
              </a:defRPr>
            </a:lvl1pPr>
            <a:lvl2pPr marL="742950" indent="-285750" eaLnBrk="0" hangingPunct="0">
              <a:defRPr>
                <a:solidFill>
                  <a:schemeClr val="tx1"/>
                </a:solidFill>
                <a:latin typeface="Calibri" pitchFamily="34" charset="0"/>
                <a:ea typeface="Geneva" pitchFamily="127" charset="-128"/>
              </a:defRPr>
            </a:lvl2pPr>
            <a:lvl3pPr marL="1143000" indent="-228600" eaLnBrk="0" hangingPunct="0">
              <a:defRPr>
                <a:solidFill>
                  <a:schemeClr val="tx1"/>
                </a:solidFill>
                <a:latin typeface="Calibri" pitchFamily="34" charset="0"/>
                <a:ea typeface="Geneva" pitchFamily="127" charset="-128"/>
              </a:defRPr>
            </a:lvl3pPr>
            <a:lvl4pPr marL="1600200" indent="-228600" eaLnBrk="0" hangingPunct="0">
              <a:defRPr>
                <a:solidFill>
                  <a:schemeClr val="tx1"/>
                </a:solidFill>
                <a:latin typeface="Calibri" pitchFamily="34" charset="0"/>
                <a:ea typeface="Geneva" pitchFamily="127" charset="-128"/>
              </a:defRPr>
            </a:lvl4pPr>
            <a:lvl5pPr marL="2057400" indent="-228600" eaLnBrk="0" hangingPunct="0">
              <a:defRPr>
                <a:solidFill>
                  <a:schemeClr val="tx1"/>
                </a:solidFill>
                <a:latin typeface="Calibri" pitchFamily="34" charset="0"/>
                <a:ea typeface="Geneva" pitchFamily="127" charset="-128"/>
              </a:defRPr>
            </a:lvl5pPr>
            <a:lvl6pPr marL="2514600" indent="-228600" defTabSz="457200" eaLnBrk="0" fontAlgn="base" hangingPunct="0">
              <a:spcBef>
                <a:spcPct val="0"/>
              </a:spcBef>
              <a:spcAft>
                <a:spcPct val="0"/>
              </a:spcAft>
              <a:defRPr>
                <a:solidFill>
                  <a:schemeClr val="tx1"/>
                </a:solidFill>
                <a:latin typeface="Calibri" pitchFamily="34" charset="0"/>
                <a:ea typeface="Geneva" pitchFamily="127" charset="-128"/>
              </a:defRPr>
            </a:lvl6pPr>
            <a:lvl7pPr marL="2971800" indent="-228600" defTabSz="457200" eaLnBrk="0" fontAlgn="base" hangingPunct="0">
              <a:spcBef>
                <a:spcPct val="0"/>
              </a:spcBef>
              <a:spcAft>
                <a:spcPct val="0"/>
              </a:spcAft>
              <a:defRPr>
                <a:solidFill>
                  <a:schemeClr val="tx1"/>
                </a:solidFill>
                <a:latin typeface="Calibri" pitchFamily="34" charset="0"/>
                <a:ea typeface="Geneva" pitchFamily="127" charset="-128"/>
              </a:defRPr>
            </a:lvl7pPr>
            <a:lvl8pPr marL="3429000" indent="-228600" defTabSz="457200" eaLnBrk="0" fontAlgn="base" hangingPunct="0">
              <a:spcBef>
                <a:spcPct val="0"/>
              </a:spcBef>
              <a:spcAft>
                <a:spcPct val="0"/>
              </a:spcAft>
              <a:defRPr>
                <a:solidFill>
                  <a:schemeClr val="tx1"/>
                </a:solidFill>
                <a:latin typeface="Calibri" pitchFamily="34" charset="0"/>
                <a:ea typeface="Geneva" pitchFamily="127" charset="-128"/>
              </a:defRPr>
            </a:lvl8pPr>
            <a:lvl9pPr marL="3886200" indent="-228600" defTabSz="457200" eaLnBrk="0" fontAlgn="base" hangingPunct="0">
              <a:spcBef>
                <a:spcPct val="0"/>
              </a:spcBef>
              <a:spcAft>
                <a:spcPct val="0"/>
              </a:spcAft>
              <a:defRPr>
                <a:solidFill>
                  <a:schemeClr val="tx1"/>
                </a:solidFill>
                <a:latin typeface="Calibri" pitchFamily="34" charset="0"/>
                <a:ea typeface="Geneva" pitchFamily="127" charset="-128"/>
              </a:defRPr>
            </a:lvl9pPr>
          </a:lstStyle>
          <a:p>
            <a:pPr algn="ctr" defTabSz="457200" eaLnBrk="1" fontAlgn="base" hangingPunct="1">
              <a:lnSpc>
                <a:spcPct val="80000"/>
              </a:lnSpc>
              <a:spcBef>
                <a:spcPct val="0"/>
              </a:spcBef>
              <a:spcAft>
                <a:spcPct val="0"/>
              </a:spcAft>
            </a:pPr>
            <a:r>
              <a:rPr lang="en-US" altLang="en-US" sz="4000" dirty="0">
                <a:solidFill>
                  <a:prstClr val="white"/>
                </a:solidFill>
                <a:latin typeface="Arial" pitchFamily="34" charset="0"/>
                <a:cs typeface="Arial" pitchFamily="34" charset="0"/>
              </a:rPr>
              <a:t>Building Resiliency: Self-Care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4955891"/>
            <a:ext cx="3467100" cy="1597309"/>
          </a:xfrm>
          <a:prstGeom prst="rect">
            <a:avLst/>
          </a:prstGeom>
        </p:spPr>
      </p:pic>
    </p:spTree>
    <p:extLst>
      <p:ext uri="{BB962C8B-B14F-4D97-AF65-F5344CB8AC3E}">
        <p14:creationId xmlns:p14="http://schemas.microsoft.com/office/powerpoint/2010/main" val="1198202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03F5-1C43-4261-925B-602CFCE18BFC}"/>
              </a:ext>
            </a:extLst>
          </p:cNvPr>
          <p:cNvSpPr/>
          <p:nvPr/>
        </p:nvSpPr>
        <p:spPr>
          <a:xfrm>
            <a:off x="381000" y="388091"/>
            <a:ext cx="7266291" cy="584775"/>
          </a:xfrm>
          <a:prstGeom prst="rect">
            <a:avLst/>
          </a:prstGeom>
        </p:spPr>
        <p:txBody>
          <a:bodyPr wrap="square">
            <a:spAutoFit/>
          </a:bodyPr>
          <a:lstStyle/>
          <a:p>
            <a:pPr>
              <a:spcAft>
                <a:spcPts val="600"/>
              </a:spcAft>
            </a:pPr>
            <a:r>
              <a:rPr lang="en-US" sz="3200" dirty="0">
                <a:solidFill>
                  <a:schemeClr val="bg1"/>
                </a:solidFill>
                <a:latin typeface="Arial"/>
                <a:cs typeface="Arial"/>
              </a:rPr>
              <a:t>Self-Care Practices</a:t>
            </a:r>
          </a:p>
        </p:txBody>
      </p:sp>
      <p:sp>
        <p:nvSpPr>
          <p:cNvPr id="3" name="TextBox 2">
            <a:extLst>
              <a:ext uri="{FF2B5EF4-FFF2-40B4-BE49-F238E27FC236}">
                <a16:creationId xmlns:a16="http://schemas.microsoft.com/office/drawing/2014/main" id="{377C33ED-A231-4643-A07A-2E1EA4538CA3}"/>
              </a:ext>
            </a:extLst>
          </p:cNvPr>
          <p:cNvSpPr txBox="1"/>
          <p:nvPr/>
        </p:nvSpPr>
        <p:spPr>
          <a:xfrm>
            <a:off x="914400" y="1905000"/>
            <a:ext cx="5791200" cy="1828800"/>
          </a:xfrm>
          <a:prstGeom prst="rect">
            <a:avLst/>
          </a:prstGeom>
        </p:spPr>
        <p:txBody>
          <a:bodyPr wrap="square" rtlCol="0">
            <a:normAutofit/>
          </a:bodyPr>
          <a:lstStyle/>
          <a:p>
            <a:pPr>
              <a:lnSpc>
                <a:spcPct val="80000"/>
              </a:lnSpc>
            </a:pPr>
            <a:endParaRPr lang="en-US" sz="2000" dirty="0">
              <a:latin typeface="Arial"/>
              <a:cs typeface="Arial"/>
            </a:endParaRPr>
          </a:p>
        </p:txBody>
      </p:sp>
      <p:pic>
        <p:nvPicPr>
          <p:cNvPr id="9" name="Picture 8">
            <a:extLst>
              <a:ext uri="{FF2B5EF4-FFF2-40B4-BE49-F238E27FC236}">
                <a16:creationId xmlns:a16="http://schemas.microsoft.com/office/drawing/2014/main" id="{CFC79332-0BC5-234C-AF7B-60CD35186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574" y="1212552"/>
            <a:ext cx="5696852" cy="5257357"/>
          </a:xfrm>
          <a:prstGeom prst="rect">
            <a:avLst/>
          </a:prstGeom>
        </p:spPr>
      </p:pic>
    </p:spTree>
    <p:extLst>
      <p:ext uri="{BB962C8B-B14F-4D97-AF65-F5344CB8AC3E}">
        <p14:creationId xmlns:p14="http://schemas.microsoft.com/office/powerpoint/2010/main" val="2431005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03F5-1C43-4261-925B-602CFCE18BFC}"/>
              </a:ext>
            </a:extLst>
          </p:cNvPr>
          <p:cNvSpPr/>
          <p:nvPr/>
        </p:nvSpPr>
        <p:spPr>
          <a:xfrm>
            <a:off x="381000" y="467380"/>
            <a:ext cx="6667439" cy="584775"/>
          </a:xfrm>
          <a:prstGeom prst="rect">
            <a:avLst/>
          </a:prstGeom>
        </p:spPr>
        <p:txBody>
          <a:bodyPr wrap="square">
            <a:spAutoFit/>
          </a:bodyPr>
          <a:lstStyle/>
          <a:p>
            <a:pPr>
              <a:spcAft>
                <a:spcPts val="600"/>
              </a:spcAft>
            </a:pPr>
            <a:r>
              <a:rPr lang="en-US" sz="3200" dirty="0">
                <a:solidFill>
                  <a:schemeClr val="bg1"/>
                </a:solidFill>
                <a:latin typeface="Arial"/>
                <a:cs typeface="Arial"/>
              </a:rPr>
              <a:t>Build Your Self-Care Plan</a:t>
            </a:r>
            <a:endParaRPr lang="x-none" sz="3200"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E193808-E681-2E4D-A9EB-05F536D87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24" y="4649476"/>
            <a:ext cx="1827524" cy="1827524"/>
          </a:xfrm>
          <a:prstGeom prst="rect">
            <a:avLst/>
          </a:prstGeom>
        </p:spPr>
      </p:pic>
      <p:pic>
        <p:nvPicPr>
          <p:cNvPr id="32" name="Picture 31">
            <a:extLst>
              <a:ext uri="{FF2B5EF4-FFF2-40B4-BE49-F238E27FC236}">
                <a16:creationId xmlns:a16="http://schemas.microsoft.com/office/drawing/2014/main" id="{8B6D41BF-EA12-8D4B-B5AF-4D9BFA38553B}"/>
              </a:ext>
            </a:extLst>
          </p:cNvPr>
          <p:cNvPicPr>
            <a:picLocks noChangeAspect="1"/>
          </p:cNvPicPr>
          <p:nvPr/>
        </p:nvPicPr>
        <p:blipFill rotWithShape="1">
          <a:blip r:embed="rId4">
            <a:extLst>
              <a:ext uri="{28A0092B-C50C-407E-A947-70E740481C1C}">
                <a14:useLocalDpi xmlns:a14="http://schemas.microsoft.com/office/drawing/2010/main" val="0"/>
              </a:ext>
            </a:extLst>
          </a:blip>
          <a:srcRect b="9259"/>
          <a:stretch/>
        </p:blipFill>
        <p:spPr>
          <a:xfrm>
            <a:off x="6699559" y="2895600"/>
            <a:ext cx="2063441" cy="1872396"/>
          </a:xfrm>
          <a:prstGeom prst="rect">
            <a:avLst/>
          </a:prstGeom>
        </p:spPr>
      </p:pic>
      <p:pic>
        <p:nvPicPr>
          <p:cNvPr id="34" name="Picture 33">
            <a:extLst>
              <a:ext uri="{FF2B5EF4-FFF2-40B4-BE49-F238E27FC236}">
                <a16:creationId xmlns:a16="http://schemas.microsoft.com/office/drawing/2014/main" id="{C3EEBEAB-BDE5-3C41-9C9D-FD26C150C79D}"/>
              </a:ext>
            </a:extLst>
          </p:cNvPr>
          <p:cNvPicPr>
            <a:picLocks noChangeAspect="1"/>
          </p:cNvPicPr>
          <p:nvPr/>
        </p:nvPicPr>
        <p:blipFill rotWithShape="1">
          <a:blip r:embed="rId5">
            <a:extLst>
              <a:ext uri="{28A0092B-C50C-407E-A947-70E740481C1C}">
                <a14:useLocalDpi xmlns:a14="http://schemas.microsoft.com/office/drawing/2010/main" val="0"/>
              </a:ext>
            </a:extLst>
          </a:blip>
          <a:srcRect b="22417"/>
          <a:stretch/>
        </p:blipFill>
        <p:spPr>
          <a:xfrm>
            <a:off x="2212925" y="1199613"/>
            <a:ext cx="1343421" cy="1042270"/>
          </a:xfrm>
          <a:prstGeom prst="rect">
            <a:avLst/>
          </a:prstGeom>
        </p:spPr>
      </p:pic>
      <p:pic>
        <p:nvPicPr>
          <p:cNvPr id="38" name="Picture 37">
            <a:extLst>
              <a:ext uri="{FF2B5EF4-FFF2-40B4-BE49-F238E27FC236}">
                <a16:creationId xmlns:a16="http://schemas.microsoft.com/office/drawing/2014/main" id="{41A41DE8-DF19-4948-A0B8-4E30E1DA7300}"/>
              </a:ext>
            </a:extLst>
          </p:cNvPr>
          <p:cNvPicPr>
            <a:picLocks noChangeAspect="1"/>
          </p:cNvPicPr>
          <p:nvPr/>
        </p:nvPicPr>
        <p:blipFill rotWithShape="1">
          <a:blip r:embed="rId6">
            <a:extLst>
              <a:ext uri="{28A0092B-C50C-407E-A947-70E740481C1C}">
                <a14:useLocalDpi xmlns:a14="http://schemas.microsoft.com/office/drawing/2010/main" val="0"/>
              </a:ext>
            </a:extLst>
          </a:blip>
          <a:srcRect t="-1" b="37325"/>
          <a:stretch/>
        </p:blipFill>
        <p:spPr>
          <a:xfrm>
            <a:off x="4801876" y="5331591"/>
            <a:ext cx="1827524" cy="1145409"/>
          </a:xfrm>
          <a:prstGeom prst="rect">
            <a:avLst/>
          </a:prstGeom>
        </p:spPr>
      </p:pic>
      <p:pic>
        <p:nvPicPr>
          <p:cNvPr id="42" name="Picture 41">
            <a:extLst>
              <a:ext uri="{FF2B5EF4-FFF2-40B4-BE49-F238E27FC236}">
                <a16:creationId xmlns:a16="http://schemas.microsoft.com/office/drawing/2014/main" id="{2659B0FE-10C3-6845-8EB4-5DAC92DB7B55}"/>
              </a:ext>
            </a:extLst>
          </p:cNvPr>
          <p:cNvPicPr>
            <a:picLocks noChangeAspect="1"/>
          </p:cNvPicPr>
          <p:nvPr/>
        </p:nvPicPr>
        <p:blipFill rotWithShape="1">
          <a:blip r:embed="rId7">
            <a:extLst>
              <a:ext uri="{28A0092B-C50C-407E-A947-70E740481C1C}">
                <a14:useLocalDpi xmlns:a14="http://schemas.microsoft.com/office/drawing/2010/main" val="0"/>
              </a:ext>
            </a:extLst>
          </a:blip>
          <a:srcRect b="14644"/>
          <a:stretch/>
        </p:blipFill>
        <p:spPr>
          <a:xfrm>
            <a:off x="5383107" y="1199613"/>
            <a:ext cx="1370889" cy="1170140"/>
          </a:xfrm>
          <a:prstGeom prst="rect">
            <a:avLst/>
          </a:prstGeom>
        </p:spPr>
      </p:pic>
      <p:pic>
        <p:nvPicPr>
          <p:cNvPr id="44" name="Picture 43">
            <a:extLst>
              <a:ext uri="{FF2B5EF4-FFF2-40B4-BE49-F238E27FC236}">
                <a16:creationId xmlns:a16="http://schemas.microsoft.com/office/drawing/2014/main" id="{2D567E99-321E-2D4F-AC71-C63AC5FE2EBC}"/>
              </a:ext>
            </a:extLst>
          </p:cNvPr>
          <p:cNvPicPr>
            <a:picLocks noChangeAspect="1"/>
          </p:cNvPicPr>
          <p:nvPr/>
        </p:nvPicPr>
        <p:blipFill rotWithShape="1">
          <a:blip r:embed="rId8">
            <a:extLst>
              <a:ext uri="{28A0092B-C50C-407E-A947-70E740481C1C}">
                <a14:useLocalDpi xmlns:a14="http://schemas.microsoft.com/office/drawing/2010/main" val="0"/>
              </a:ext>
            </a:extLst>
          </a:blip>
          <a:srcRect b="26861"/>
          <a:stretch/>
        </p:blipFill>
        <p:spPr>
          <a:xfrm>
            <a:off x="2590800" y="5250900"/>
            <a:ext cx="1999767" cy="1226100"/>
          </a:xfrm>
          <a:prstGeom prst="rect">
            <a:avLst/>
          </a:prstGeom>
        </p:spPr>
      </p:pic>
      <p:pic>
        <p:nvPicPr>
          <p:cNvPr id="52" name="Picture 51">
            <a:extLst>
              <a:ext uri="{FF2B5EF4-FFF2-40B4-BE49-F238E27FC236}">
                <a16:creationId xmlns:a16="http://schemas.microsoft.com/office/drawing/2014/main" id="{DFC4FB0B-A7CE-4A4A-8E94-EB17E23224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0875" y="1219200"/>
            <a:ext cx="1590780" cy="1060520"/>
          </a:xfrm>
          <a:prstGeom prst="rect">
            <a:avLst/>
          </a:prstGeom>
        </p:spPr>
      </p:pic>
      <p:pic>
        <p:nvPicPr>
          <p:cNvPr id="54" name="Picture 53">
            <a:extLst>
              <a:ext uri="{FF2B5EF4-FFF2-40B4-BE49-F238E27FC236}">
                <a16:creationId xmlns:a16="http://schemas.microsoft.com/office/drawing/2014/main" id="{4625E9D5-C5C5-3D4D-A1A0-CBF04A2FDB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773775"/>
            <a:ext cx="1999767" cy="1676400"/>
          </a:xfrm>
          <a:prstGeom prst="rect">
            <a:avLst/>
          </a:prstGeom>
        </p:spPr>
      </p:pic>
      <p:pic>
        <p:nvPicPr>
          <p:cNvPr id="56" name="Picture 55">
            <a:extLst>
              <a:ext uri="{FF2B5EF4-FFF2-40B4-BE49-F238E27FC236}">
                <a16:creationId xmlns:a16="http://schemas.microsoft.com/office/drawing/2014/main" id="{B91F7D9F-C2A3-E24C-8322-5DE4F92936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833" y="2920830"/>
            <a:ext cx="1999767" cy="1676400"/>
          </a:xfrm>
          <a:prstGeom prst="rect">
            <a:avLst/>
          </a:prstGeom>
        </p:spPr>
      </p:pic>
      <p:pic>
        <p:nvPicPr>
          <p:cNvPr id="58" name="Picture 57">
            <a:extLst>
              <a:ext uri="{FF2B5EF4-FFF2-40B4-BE49-F238E27FC236}">
                <a16:creationId xmlns:a16="http://schemas.microsoft.com/office/drawing/2014/main" id="{1475EB9E-0FB3-FB45-B1B0-7499000A45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089" y="1289641"/>
            <a:ext cx="1883511" cy="1578943"/>
          </a:xfrm>
          <a:prstGeom prst="rect">
            <a:avLst/>
          </a:prstGeom>
        </p:spPr>
      </p:pic>
      <p:pic>
        <p:nvPicPr>
          <p:cNvPr id="68" name="Picture 67">
            <a:extLst>
              <a:ext uri="{FF2B5EF4-FFF2-40B4-BE49-F238E27FC236}">
                <a16:creationId xmlns:a16="http://schemas.microsoft.com/office/drawing/2014/main" id="{2CECDBF6-EEE9-6C4B-BDF4-73128C6A6E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000" y="1219200"/>
            <a:ext cx="1999767" cy="1676400"/>
          </a:xfrm>
          <a:prstGeom prst="rect">
            <a:avLst/>
          </a:prstGeom>
        </p:spPr>
      </p:pic>
      <p:pic>
        <p:nvPicPr>
          <p:cNvPr id="6" name="Picture 5">
            <a:extLst>
              <a:ext uri="{FF2B5EF4-FFF2-40B4-BE49-F238E27FC236}">
                <a16:creationId xmlns:a16="http://schemas.microsoft.com/office/drawing/2014/main" id="{ECBEB5B1-2681-F745-8F51-1072779D0C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2170" y="2222295"/>
            <a:ext cx="4030482" cy="3193193"/>
          </a:xfrm>
          <a:prstGeom prst="rect">
            <a:avLst/>
          </a:prstGeom>
        </p:spPr>
      </p:pic>
    </p:spTree>
    <p:extLst>
      <p:ext uri="{BB962C8B-B14F-4D97-AF65-F5344CB8AC3E}">
        <p14:creationId xmlns:p14="http://schemas.microsoft.com/office/powerpoint/2010/main" val="268574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03F5-1C43-4261-925B-602CFCE18BFC}"/>
              </a:ext>
            </a:extLst>
          </p:cNvPr>
          <p:cNvSpPr/>
          <p:nvPr/>
        </p:nvSpPr>
        <p:spPr>
          <a:xfrm>
            <a:off x="381000" y="391180"/>
            <a:ext cx="8547762" cy="584775"/>
          </a:xfrm>
          <a:prstGeom prst="rect">
            <a:avLst/>
          </a:prstGeom>
        </p:spPr>
        <p:txBody>
          <a:bodyPr wrap="square">
            <a:spAutoFit/>
          </a:bodyPr>
          <a:lstStyle/>
          <a:p>
            <a:pPr>
              <a:spcAft>
                <a:spcPts val="600"/>
              </a:spcAft>
            </a:pPr>
            <a:r>
              <a:rPr lang="en-US" sz="3200" dirty="0">
                <a:solidFill>
                  <a:schemeClr val="bg1"/>
                </a:solidFill>
                <a:latin typeface="Arial"/>
                <a:cs typeface="Arial"/>
              </a:rPr>
              <a:t>Sharing Self-Care Strategies With Others</a:t>
            </a:r>
          </a:p>
        </p:txBody>
      </p:sp>
      <p:pic>
        <p:nvPicPr>
          <p:cNvPr id="5" name="Picture 4">
            <a:extLst>
              <a:ext uri="{FF2B5EF4-FFF2-40B4-BE49-F238E27FC236}">
                <a16:creationId xmlns:a16="http://schemas.microsoft.com/office/drawing/2014/main" id="{7E6C5870-E7FB-7441-A3F8-7CC49A0B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71600"/>
            <a:ext cx="3733800" cy="3733800"/>
          </a:xfrm>
          <a:prstGeom prst="rect">
            <a:avLst/>
          </a:prstGeom>
        </p:spPr>
      </p:pic>
      <p:pic>
        <p:nvPicPr>
          <p:cNvPr id="8" name="Picture 7">
            <a:extLst>
              <a:ext uri="{FF2B5EF4-FFF2-40B4-BE49-F238E27FC236}">
                <a16:creationId xmlns:a16="http://schemas.microsoft.com/office/drawing/2014/main" id="{40B4D8A0-A896-6749-B0FB-F35887088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514600"/>
            <a:ext cx="3733800" cy="3733800"/>
          </a:xfrm>
          <a:prstGeom prst="rect">
            <a:avLst/>
          </a:prstGeom>
        </p:spPr>
      </p:pic>
    </p:spTree>
    <p:extLst>
      <p:ext uri="{BB962C8B-B14F-4D97-AF65-F5344CB8AC3E}">
        <p14:creationId xmlns:p14="http://schemas.microsoft.com/office/powerpoint/2010/main" val="47756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03F5-1C43-4261-925B-602CFCE18BFC}"/>
              </a:ext>
            </a:extLst>
          </p:cNvPr>
          <p:cNvSpPr/>
          <p:nvPr/>
        </p:nvSpPr>
        <p:spPr>
          <a:xfrm>
            <a:off x="381000" y="405825"/>
            <a:ext cx="6667439" cy="584775"/>
          </a:xfrm>
          <a:prstGeom prst="rect">
            <a:avLst/>
          </a:prstGeom>
        </p:spPr>
        <p:txBody>
          <a:bodyPr wrap="square">
            <a:spAutoFit/>
          </a:bodyPr>
          <a:lstStyle/>
          <a:p>
            <a:pPr>
              <a:spcAft>
                <a:spcPts val="600"/>
              </a:spcAft>
            </a:pPr>
            <a:r>
              <a:rPr lang="en-US" sz="3200" dirty="0">
                <a:solidFill>
                  <a:schemeClr val="bg1"/>
                </a:solidFill>
                <a:latin typeface="Arial"/>
                <a:cs typeface="Arial"/>
              </a:rPr>
              <a:t>Self-Care</a:t>
            </a:r>
            <a:r>
              <a:rPr lang="en-US" sz="2800" dirty="0">
                <a:solidFill>
                  <a:schemeClr val="bg1"/>
                </a:solidFill>
                <a:latin typeface="Arial"/>
                <a:cs typeface="Arial"/>
              </a:rPr>
              <a:t> </a:t>
            </a:r>
            <a:r>
              <a:rPr lang="en-US" sz="3200" dirty="0">
                <a:solidFill>
                  <a:schemeClr val="bg1"/>
                </a:solidFill>
                <a:latin typeface="Arial"/>
                <a:cs typeface="Arial"/>
              </a:rPr>
              <a:t>Resources</a:t>
            </a:r>
            <a:endParaRPr lang="en-US" sz="2800" dirty="0">
              <a:solidFill>
                <a:schemeClr val="bg1"/>
              </a:solidFill>
              <a:latin typeface="Arial"/>
              <a:cs typeface="Arial"/>
            </a:endParaRPr>
          </a:p>
        </p:txBody>
      </p:sp>
      <p:sp>
        <p:nvSpPr>
          <p:cNvPr id="3" name="TextBox 2">
            <a:extLst>
              <a:ext uri="{FF2B5EF4-FFF2-40B4-BE49-F238E27FC236}">
                <a16:creationId xmlns:a16="http://schemas.microsoft.com/office/drawing/2014/main" id="{377C33ED-A231-4643-A07A-2E1EA4538CA3}"/>
              </a:ext>
            </a:extLst>
          </p:cNvPr>
          <p:cNvSpPr txBox="1"/>
          <p:nvPr/>
        </p:nvSpPr>
        <p:spPr>
          <a:xfrm>
            <a:off x="914400" y="1905000"/>
            <a:ext cx="5791200" cy="1828800"/>
          </a:xfrm>
          <a:prstGeom prst="rect">
            <a:avLst/>
          </a:prstGeom>
        </p:spPr>
        <p:txBody>
          <a:bodyPr wrap="square" rtlCol="0">
            <a:normAutofit/>
          </a:bodyPr>
          <a:lstStyle/>
          <a:p>
            <a:pPr>
              <a:lnSpc>
                <a:spcPct val="80000"/>
              </a:lnSpc>
            </a:pPr>
            <a:endParaRPr lang="en-US" sz="2000" dirty="0">
              <a:latin typeface="Arial"/>
              <a:cs typeface="Arial"/>
            </a:endParaRPr>
          </a:p>
        </p:txBody>
      </p:sp>
      <p:sp>
        <p:nvSpPr>
          <p:cNvPr id="7" name="TextBox 6">
            <a:extLst>
              <a:ext uri="{FF2B5EF4-FFF2-40B4-BE49-F238E27FC236}">
                <a16:creationId xmlns:a16="http://schemas.microsoft.com/office/drawing/2014/main" id="{48BBC070-0A03-42C7-BEAC-6EF4E3AB1B07}"/>
              </a:ext>
            </a:extLst>
          </p:cNvPr>
          <p:cNvSpPr txBox="1"/>
          <p:nvPr/>
        </p:nvSpPr>
        <p:spPr>
          <a:xfrm>
            <a:off x="5134413" y="1401233"/>
            <a:ext cx="3737536" cy="1184940"/>
          </a:xfrm>
          <a:prstGeom prst="rect">
            <a:avLst/>
          </a:prstGeom>
        </p:spPr>
        <p:txBody>
          <a:bodyPr wrap="square" rtlCol="0">
            <a:normAutofit/>
          </a:bodyPr>
          <a:lstStyle/>
          <a:p>
            <a:pPr marL="342900" indent="-342900">
              <a:lnSpc>
                <a:spcPct val="80000"/>
              </a:lnSpc>
              <a:spcBef>
                <a:spcPts val="600"/>
              </a:spcBef>
              <a:spcAft>
                <a:spcPts val="1200"/>
              </a:spcAft>
              <a:buFont typeface="Wingdings" panose="05000000000000000000" pitchFamily="2" charset="2"/>
              <a:buChar char="v"/>
            </a:pPr>
            <a:endParaRPr lang="x-none" sz="2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0F722E2-4B2B-394E-B20B-92FBC96F6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08" y="1091012"/>
            <a:ext cx="3549784" cy="5486030"/>
          </a:xfrm>
          <a:prstGeom prst="rect">
            <a:avLst/>
          </a:prstGeom>
        </p:spPr>
      </p:pic>
      <p:pic>
        <p:nvPicPr>
          <p:cNvPr id="13" name="Picture 12">
            <a:extLst>
              <a:ext uri="{FF2B5EF4-FFF2-40B4-BE49-F238E27FC236}">
                <a16:creationId xmlns:a16="http://schemas.microsoft.com/office/drawing/2014/main" id="{D9630933-75DE-834A-8FA8-0D4E9BA36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46" y="1676400"/>
            <a:ext cx="4315254" cy="4315254"/>
          </a:xfrm>
          <a:prstGeom prst="rect">
            <a:avLst/>
          </a:prstGeom>
        </p:spPr>
      </p:pic>
    </p:spTree>
    <p:extLst>
      <p:ext uri="{BB962C8B-B14F-4D97-AF65-F5344CB8AC3E}">
        <p14:creationId xmlns:p14="http://schemas.microsoft.com/office/powerpoint/2010/main" val="200684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03F5-1C43-4261-925B-602CFCE18BFC}"/>
              </a:ext>
            </a:extLst>
          </p:cNvPr>
          <p:cNvSpPr/>
          <p:nvPr/>
        </p:nvSpPr>
        <p:spPr>
          <a:xfrm>
            <a:off x="381000" y="405825"/>
            <a:ext cx="6667439" cy="584775"/>
          </a:xfrm>
          <a:prstGeom prst="rect">
            <a:avLst/>
          </a:prstGeom>
        </p:spPr>
        <p:txBody>
          <a:bodyPr wrap="square">
            <a:spAutoFit/>
          </a:bodyPr>
          <a:lstStyle/>
          <a:p>
            <a:pPr>
              <a:spcAft>
                <a:spcPts val="600"/>
              </a:spcAft>
            </a:pPr>
            <a:r>
              <a:rPr lang="en-US" sz="3200" dirty="0">
                <a:solidFill>
                  <a:schemeClr val="bg1"/>
                </a:solidFill>
                <a:latin typeface="Arial"/>
                <a:cs typeface="Arial"/>
              </a:rPr>
              <a:t>Self-Care</a:t>
            </a:r>
            <a:r>
              <a:rPr lang="en-US" sz="2800" dirty="0">
                <a:solidFill>
                  <a:schemeClr val="bg1"/>
                </a:solidFill>
                <a:latin typeface="Arial"/>
                <a:cs typeface="Arial"/>
              </a:rPr>
              <a:t> </a:t>
            </a:r>
            <a:r>
              <a:rPr lang="en-US" sz="3200" dirty="0">
                <a:solidFill>
                  <a:schemeClr val="bg1"/>
                </a:solidFill>
                <a:latin typeface="Arial"/>
                <a:cs typeface="Arial"/>
              </a:rPr>
              <a:t>Resources</a:t>
            </a:r>
            <a:endParaRPr lang="en-US" sz="2800" dirty="0">
              <a:solidFill>
                <a:schemeClr val="bg1"/>
              </a:solidFill>
              <a:latin typeface="Arial"/>
              <a:cs typeface="Arial"/>
            </a:endParaRPr>
          </a:p>
        </p:txBody>
      </p:sp>
      <p:sp>
        <p:nvSpPr>
          <p:cNvPr id="3" name="TextBox 2">
            <a:extLst>
              <a:ext uri="{FF2B5EF4-FFF2-40B4-BE49-F238E27FC236}">
                <a16:creationId xmlns:a16="http://schemas.microsoft.com/office/drawing/2014/main" id="{377C33ED-A231-4643-A07A-2E1EA4538CA3}"/>
              </a:ext>
            </a:extLst>
          </p:cNvPr>
          <p:cNvSpPr txBox="1"/>
          <p:nvPr/>
        </p:nvSpPr>
        <p:spPr>
          <a:xfrm>
            <a:off x="914400" y="1905000"/>
            <a:ext cx="5791200" cy="1828800"/>
          </a:xfrm>
          <a:prstGeom prst="rect">
            <a:avLst/>
          </a:prstGeom>
        </p:spPr>
        <p:txBody>
          <a:bodyPr wrap="square" rtlCol="0">
            <a:normAutofit/>
          </a:bodyPr>
          <a:lstStyle/>
          <a:p>
            <a:pPr>
              <a:lnSpc>
                <a:spcPct val="80000"/>
              </a:lnSpc>
            </a:pPr>
            <a:endParaRPr lang="en-US" sz="2000" dirty="0">
              <a:latin typeface="Arial"/>
              <a:cs typeface="Arial"/>
            </a:endParaRPr>
          </a:p>
        </p:txBody>
      </p:sp>
      <p:sp>
        <p:nvSpPr>
          <p:cNvPr id="7" name="TextBox 6">
            <a:extLst>
              <a:ext uri="{FF2B5EF4-FFF2-40B4-BE49-F238E27FC236}">
                <a16:creationId xmlns:a16="http://schemas.microsoft.com/office/drawing/2014/main" id="{48BBC070-0A03-42C7-BEAC-6EF4E3AB1B07}"/>
              </a:ext>
            </a:extLst>
          </p:cNvPr>
          <p:cNvSpPr txBox="1"/>
          <p:nvPr/>
        </p:nvSpPr>
        <p:spPr>
          <a:xfrm>
            <a:off x="5134413" y="1401233"/>
            <a:ext cx="3737536" cy="1184940"/>
          </a:xfrm>
          <a:prstGeom prst="rect">
            <a:avLst/>
          </a:prstGeom>
        </p:spPr>
        <p:txBody>
          <a:bodyPr wrap="square" rtlCol="0">
            <a:normAutofit/>
          </a:bodyPr>
          <a:lstStyle/>
          <a:p>
            <a:pPr marL="342900" indent="-342900">
              <a:lnSpc>
                <a:spcPct val="80000"/>
              </a:lnSpc>
              <a:spcBef>
                <a:spcPts val="600"/>
              </a:spcBef>
              <a:spcAft>
                <a:spcPts val="1200"/>
              </a:spcAft>
              <a:buFont typeface="Wingdings" panose="05000000000000000000" pitchFamily="2" charset="2"/>
              <a:buChar char="v"/>
            </a:pPr>
            <a:endParaRPr lang="x-none" sz="2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45856B1-A0C6-EE43-BB63-FDC584806668}"/>
              </a:ext>
            </a:extLst>
          </p:cNvPr>
          <p:cNvSpPr/>
          <p:nvPr/>
        </p:nvSpPr>
        <p:spPr>
          <a:xfrm>
            <a:off x="381000" y="1600200"/>
            <a:ext cx="8324850" cy="5004447"/>
          </a:xfrm>
          <a:prstGeom prst="rect">
            <a:avLst/>
          </a:prstGeom>
        </p:spPr>
        <p:txBody>
          <a:bodyPr wrap="square">
            <a:spAutoFit/>
          </a:bodyPr>
          <a:lstStyle/>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Mental Health Support Guides from Each Mind Matters</a:t>
            </a:r>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Self-Care Resources from Each Mind Matters</a:t>
            </a:r>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Interactive Online Self-Care Guide</a:t>
            </a:r>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45 Simple Self-Care Practices from </a:t>
            </a:r>
            <a:r>
              <a:rPr lang="en-US" sz="2800" dirty="0" err="1"/>
              <a:t>tinybuddha.com</a:t>
            </a:r>
            <a:r>
              <a:rPr lang="en-US" sz="2800" dirty="0"/>
              <a:t> </a:t>
            </a:r>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Self-Care Starter Kit from the University of Buffalo School of Social Work</a:t>
            </a:r>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r>
              <a:rPr lang="en-US" sz="2800" dirty="0"/>
              <a:t>Wellness Recovery Action Plan Mobile App </a:t>
            </a:r>
          </a:p>
          <a:p>
            <a:pPr marL="115888" lvl="4" defTabSz="457200" fontAlgn="base">
              <a:spcBef>
                <a:spcPct val="20000"/>
              </a:spcBef>
              <a:spcAft>
                <a:spcPct val="0"/>
              </a:spcAft>
              <a:buClr>
                <a:srgbClr val="FDBE3E"/>
              </a:buClr>
              <a:buSzPct val="80000"/>
              <a:defRPr/>
            </a:pPr>
            <a:endParaRPr lang="en-US" sz="2800" dirty="0"/>
          </a:p>
          <a:p>
            <a:pPr marL="458788" lvl="4" indent="-342900" defTabSz="457200" fontAlgn="base">
              <a:spcBef>
                <a:spcPct val="20000"/>
              </a:spcBef>
              <a:spcAft>
                <a:spcPct val="0"/>
              </a:spcAft>
              <a:buClr>
                <a:srgbClr val="FDBE3E"/>
              </a:buClr>
              <a:buSzPct val="80000"/>
              <a:buFont typeface="Arial" panose="020B0604020202020204" pitchFamily="34" charset="0"/>
              <a:buChar char="•"/>
              <a:defRPr/>
            </a:pPr>
            <a:endParaRPr lang="en-US" sz="2800" dirty="0">
              <a:solidFill>
                <a:srgbClr val="8CD600"/>
              </a:solidFill>
            </a:endParaRPr>
          </a:p>
        </p:txBody>
      </p:sp>
    </p:spTree>
    <p:extLst>
      <p:ext uri="{BB962C8B-B14F-4D97-AF65-F5344CB8AC3E}">
        <p14:creationId xmlns:p14="http://schemas.microsoft.com/office/powerpoint/2010/main" val="387360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1506548"/>
            <a:ext cx="8305800" cy="3512024"/>
          </a:xfrm>
          <a:prstGeom prst="rect">
            <a:avLst/>
          </a:prstGeom>
        </p:spPr>
        <p:txBody>
          <a:bodyPr wrap="none" rtlCol="0">
            <a:normAutofit/>
          </a:bodyPr>
          <a:lstStyle/>
          <a:p>
            <a:pPr marL="0" indent="0" algn="ctr">
              <a:lnSpc>
                <a:spcPct val="80000"/>
              </a:lnSpc>
              <a:buFont typeface="Arial"/>
              <a:buNone/>
            </a:pPr>
            <a:r>
              <a:rPr lang="en-US" sz="8800" dirty="0">
                <a:latin typeface="Arial" panose="020B0604020202020204" pitchFamily="34" charset="0"/>
                <a:cs typeface="Arial" panose="020B0604020202020204" pitchFamily="34" charset="0"/>
              </a:rPr>
              <a:t>Q&amp;A</a:t>
            </a:r>
          </a:p>
          <a:p>
            <a:pPr marL="0" indent="0" algn="ctr">
              <a:lnSpc>
                <a:spcPct val="80000"/>
              </a:lnSpc>
              <a:buFont typeface="Arial"/>
              <a:buNone/>
            </a:pPr>
            <a:endParaRPr lang="en-US" sz="3600" dirty="0">
              <a:latin typeface="Arial" panose="020B0604020202020204" pitchFamily="34" charset="0"/>
              <a:cs typeface="Arial" panose="020B0604020202020204" pitchFamily="34" charset="0"/>
            </a:endParaRPr>
          </a:p>
          <a:p>
            <a:pPr marL="0" indent="0">
              <a:lnSpc>
                <a:spcPct val="80000"/>
              </a:lnSpc>
              <a:buFont typeface="Arial"/>
              <a:buNone/>
            </a:pPr>
            <a:endParaRPr lang="en-US" sz="3600" dirty="0">
              <a:latin typeface="Arial" panose="020B0604020202020204" pitchFamily="34" charset="0"/>
              <a:cs typeface="Arial" panose="020B0604020202020204" pitchFamily="34" charset="0"/>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p:txBody>
      </p:sp>
      <p:pic>
        <p:nvPicPr>
          <p:cNvPr id="4" name="Picture 2" descr="http://pngimg.com/upload/ribbon_PNG15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501788"/>
            <a:ext cx="1066800" cy="15167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p:cNvSpPr txBox="1">
            <a:spLocks/>
          </p:cNvSpPr>
          <p:nvPr/>
        </p:nvSpPr>
        <p:spPr>
          <a:xfrm>
            <a:off x="6553208" y="6553200"/>
            <a:ext cx="2511425" cy="4021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48EF7D-4C2F-4A4D-A3BA-FD862940FE1D}" type="slidenum">
              <a:rPr lang="en-US" sz="1000" smtClean="0">
                <a:solidFill>
                  <a:schemeClr val="bg1"/>
                </a:solidFill>
                <a:latin typeface="Arial" panose="020B0604020202020204" pitchFamily="34" charset="0"/>
                <a:cs typeface="Arial" panose="020B0604020202020204" pitchFamily="34" charset="0"/>
              </a:rPr>
              <a:pPr algn="r"/>
              <a:t>15</a:t>
            </a:fld>
            <a:endParaRPr lang="en-US" sz="1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819400"/>
            <a:ext cx="1885950" cy="2704080"/>
          </a:xfrm>
          <a:prstGeom prst="rect">
            <a:avLst/>
          </a:prstGeom>
        </p:spPr>
      </p:pic>
    </p:spTree>
    <p:extLst>
      <p:ext uri="{BB962C8B-B14F-4D97-AF65-F5344CB8AC3E}">
        <p14:creationId xmlns:p14="http://schemas.microsoft.com/office/powerpoint/2010/main" val="172237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normAutofit/>
          </a:bodyPr>
          <a:lstStyle/>
          <a:p>
            <a:r>
              <a:rPr lang="en-US" sz="3200" dirty="0"/>
              <a:t>Join the Movement!</a:t>
            </a:r>
          </a:p>
        </p:txBody>
      </p:sp>
      <p:pic>
        <p:nvPicPr>
          <p:cNvPr id="3" name="Picture 2"/>
          <p:cNvPicPr/>
          <p:nvPr/>
        </p:nvPicPr>
        <p:blipFill rotWithShape="1">
          <a:blip r:embed="rId3" cstate="screen">
            <a:extLst>
              <a:ext uri="{28A0092B-C50C-407E-A947-70E740481C1C}">
                <a14:useLocalDpi xmlns:a14="http://schemas.microsoft.com/office/drawing/2010/main"/>
              </a:ext>
            </a:extLst>
          </a:blip>
          <a:srcRect b="-1914"/>
          <a:stretch/>
        </p:blipFill>
        <p:spPr bwMode="auto">
          <a:xfrm>
            <a:off x="152400" y="1371600"/>
            <a:ext cx="4683769" cy="3401985"/>
          </a:xfrm>
          <a:prstGeom prst="rect">
            <a:avLst/>
          </a:prstGeom>
          <a:ln>
            <a:noFill/>
          </a:ln>
          <a:extLst>
            <a:ext uri="{53640926-AAD7-44d8-BBD7-CCE9431645EC}">
              <a14:shadowObscured xmlns:a14="http://schemas.microsoft.com/office/drawing/2010/main" xmlns=""/>
            </a:ext>
          </a:extLst>
        </p:spPr>
      </p:pic>
      <p:pic>
        <p:nvPicPr>
          <p:cNvPr id="2" name="Picture 1"/>
          <p:cNvPicPr>
            <a:picLocks noChangeAspect="1"/>
          </p:cNvPicPr>
          <p:nvPr/>
        </p:nvPicPr>
        <p:blipFill>
          <a:blip r:embed="rId4" cstate="print"/>
          <a:stretch>
            <a:fillRect/>
          </a:stretch>
        </p:blipFill>
        <p:spPr>
          <a:xfrm>
            <a:off x="4848870" y="4038600"/>
            <a:ext cx="4157767" cy="1319531"/>
          </a:xfrm>
          <a:prstGeom prst="rect">
            <a:avLst/>
          </a:prstGeom>
        </p:spPr>
      </p:pic>
      <p:pic>
        <p:nvPicPr>
          <p:cNvPr id="5" name="Picture 4"/>
          <p:cNvPicPr/>
          <p:nvPr/>
        </p:nvPicPr>
        <p:blipFill rotWithShape="1">
          <a:blip r:embed="rId5" cstate="screen">
            <a:extLst>
              <a:ext uri="{28A0092B-C50C-407E-A947-70E740481C1C}">
                <a14:useLocalDpi xmlns:a14="http://schemas.microsoft.com/office/drawing/2010/main"/>
              </a:ext>
            </a:extLst>
          </a:blip>
          <a:srcRect/>
          <a:stretch/>
        </p:blipFill>
        <p:spPr bwMode="auto">
          <a:xfrm>
            <a:off x="4926386" y="1419821"/>
            <a:ext cx="4112840" cy="2499492"/>
          </a:xfrm>
          <a:prstGeom prst="rect">
            <a:avLst/>
          </a:prstGeom>
          <a:ln>
            <a:noFill/>
          </a:ln>
          <a:extLst>
            <a:ext uri="{53640926-AAD7-44d8-BBD7-CCE9431645EC}">
              <a14:shadowObscured xmlns:a14="http://schemas.microsoft.com/office/drawing/2010/main" xmlns=""/>
            </a:ext>
          </a:extLst>
        </p:spPr>
      </p:pic>
      <p:sp>
        <p:nvSpPr>
          <p:cNvPr id="6" name="Slide Number Placeholder 5"/>
          <p:cNvSpPr txBox="1">
            <a:spLocks/>
          </p:cNvSpPr>
          <p:nvPr/>
        </p:nvSpPr>
        <p:spPr bwMode="auto">
          <a:xfrm>
            <a:off x="6553201" y="5740719"/>
            <a:ext cx="2511425" cy="3016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3C89A126-F836-4C8D-A7DA-D81F6D3A3868}" type="slidenum">
              <a:rPr lang="en-US" altLang="en-US" sz="1000">
                <a:solidFill>
                  <a:schemeClr val="bg1"/>
                </a:solidFill>
              </a:rPr>
              <a:pPr algn="r" eaLnBrk="1" hangingPunct="1">
                <a:spcBef>
                  <a:spcPct val="0"/>
                </a:spcBef>
                <a:buClrTx/>
                <a:buSzTx/>
                <a:buFontTx/>
                <a:buNone/>
              </a:pPr>
              <a:t>16</a:t>
            </a:fld>
            <a:endParaRPr lang="en-US" altLang="en-US" sz="1000" dirty="0">
              <a:solidFill>
                <a:schemeClr val="bg1"/>
              </a:solidFill>
            </a:endParaRPr>
          </a:p>
        </p:txBody>
      </p:sp>
      <p:sp>
        <p:nvSpPr>
          <p:cNvPr id="7" name="Rectangle 6"/>
          <p:cNvSpPr/>
          <p:nvPr/>
        </p:nvSpPr>
        <p:spPr>
          <a:xfrm>
            <a:off x="5029200" y="5410200"/>
            <a:ext cx="4337290" cy="1200329"/>
          </a:xfrm>
          <a:prstGeom prst="rect">
            <a:avLst/>
          </a:prstGeom>
        </p:spPr>
        <p:txBody>
          <a:bodyPr wrap="square">
            <a:spAutoFit/>
          </a:bodyPr>
          <a:lstStyle/>
          <a:p>
            <a:r>
              <a:rPr lang="en-US" dirty="0">
                <a:hlinkClick r:id="rId6"/>
              </a:rPr>
              <a:t>www.eachmindmatters.org/get-involved/spread-the-word/toolkit-may-mental-health-matters-month-2017/</a:t>
            </a:r>
            <a:endParaRPr lang="en-US" dirty="0"/>
          </a:p>
          <a:p>
            <a:endParaRPr lang="en-US"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64" y="4678553"/>
            <a:ext cx="1845888" cy="1787946"/>
          </a:xfrm>
          <a:prstGeom prst="rect">
            <a:avLst/>
          </a:prstGeom>
        </p:spPr>
      </p:pic>
      <p:sp>
        <p:nvSpPr>
          <p:cNvPr id="9" name="TextBox 8"/>
          <p:cNvSpPr txBox="1"/>
          <p:nvPr/>
        </p:nvSpPr>
        <p:spPr>
          <a:xfrm>
            <a:off x="2463800" y="4953000"/>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pic>
        <p:nvPicPr>
          <p:cNvPr id="11" name="Picture 10"/>
          <p:cNvPicPr>
            <a:picLocks noChangeAspect="1"/>
          </p:cNvPicPr>
          <p:nvPr/>
        </p:nvPicPr>
        <p:blipFill>
          <a:blip r:embed="rId8" cstate="print"/>
          <a:stretch>
            <a:fillRect/>
          </a:stretch>
        </p:blipFill>
        <p:spPr>
          <a:xfrm>
            <a:off x="1922578" y="5243610"/>
            <a:ext cx="2811088" cy="798734"/>
          </a:xfrm>
          <a:prstGeom prst="rect">
            <a:avLst/>
          </a:prstGeom>
        </p:spPr>
      </p:pic>
    </p:spTree>
    <p:extLst>
      <p:ext uri="{BB962C8B-B14F-4D97-AF65-F5344CB8AC3E}">
        <p14:creationId xmlns:p14="http://schemas.microsoft.com/office/powerpoint/2010/main" val="330788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98C901-4D16-4F3F-959D-0115DF8F94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4049" y="1599171"/>
            <a:ext cx="4837815" cy="4846775"/>
          </a:xfrm>
        </p:spPr>
      </p:pic>
      <p:sp>
        <p:nvSpPr>
          <p:cNvPr id="3" name="Title 2">
            <a:extLst>
              <a:ext uri="{FF2B5EF4-FFF2-40B4-BE49-F238E27FC236}">
                <a16:creationId xmlns:a16="http://schemas.microsoft.com/office/drawing/2014/main" id="{FA6B6E2E-174F-42C7-8E71-D79E66953BCD}"/>
              </a:ext>
            </a:extLst>
          </p:cNvPr>
          <p:cNvSpPr>
            <a:spLocks noGrp="1"/>
          </p:cNvSpPr>
          <p:nvPr>
            <p:ph type="title"/>
          </p:nvPr>
        </p:nvSpPr>
        <p:spPr/>
        <p:txBody>
          <a:bodyPr/>
          <a:lstStyle/>
          <a:p>
            <a:r>
              <a:rPr lang="en-US" sz="3200" dirty="0"/>
              <a:t>EMM Resource Center</a:t>
            </a:r>
          </a:p>
        </p:txBody>
      </p:sp>
      <p:sp>
        <p:nvSpPr>
          <p:cNvPr id="10" name="TextBox 9">
            <a:extLst>
              <a:ext uri="{FF2B5EF4-FFF2-40B4-BE49-F238E27FC236}">
                <a16:creationId xmlns:a16="http://schemas.microsoft.com/office/drawing/2014/main" id="{9D7ACAC6-FD72-4C8F-A115-307D55EDCEB3}"/>
              </a:ext>
            </a:extLst>
          </p:cNvPr>
          <p:cNvSpPr txBox="1"/>
          <p:nvPr/>
        </p:nvSpPr>
        <p:spPr>
          <a:xfrm>
            <a:off x="2038350" y="6588119"/>
            <a:ext cx="5181600" cy="228600"/>
          </a:xfrm>
          <a:prstGeom prst="rect">
            <a:avLst/>
          </a:prstGeom>
        </p:spPr>
        <p:txBody>
          <a:bodyPr wrap="square" rtlCol="0">
            <a:normAutofit fontScale="70000" lnSpcReduction="20000"/>
          </a:bodyPr>
          <a:lstStyle/>
          <a:p>
            <a:pPr marL="0" indent="0">
              <a:lnSpc>
                <a:spcPct val="80000"/>
              </a:lnSpc>
              <a:buFont typeface="Arial"/>
              <a:buNone/>
            </a:pPr>
            <a:endParaRPr lang="en-US" sz="2000" dirty="0" err="1">
              <a:latin typeface="Arial"/>
              <a:cs typeface="Arial"/>
            </a:endParaRPr>
          </a:p>
        </p:txBody>
      </p:sp>
      <p:sp>
        <p:nvSpPr>
          <p:cNvPr id="11" name="TextBox 10">
            <a:extLst>
              <a:ext uri="{FF2B5EF4-FFF2-40B4-BE49-F238E27FC236}">
                <a16:creationId xmlns:a16="http://schemas.microsoft.com/office/drawing/2014/main" id="{0B796A46-19BA-4452-8008-A0FDB66122E1}"/>
              </a:ext>
            </a:extLst>
          </p:cNvPr>
          <p:cNvSpPr txBox="1"/>
          <p:nvPr/>
        </p:nvSpPr>
        <p:spPr>
          <a:xfrm>
            <a:off x="2667000" y="6501692"/>
            <a:ext cx="3810000" cy="457200"/>
          </a:xfrm>
          <a:prstGeom prst="rect">
            <a:avLst/>
          </a:prstGeom>
        </p:spPr>
        <p:txBody>
          <a:bodyPr wrap="none" rtlCol="0">
            <a:normAutofit/>
          </a:bodyPr>
          <a:lstStyle/>
          <a:p>
            <a:pPr>
              <a:lnSpc>
                <a:spcPct val="80000"/>
              </a:lnSpc>
            </a:pPr>
            <a:endParaRPr lang="en-US" sz="2000" dirty="0">
              <a:solidFill>
                <a:schemeClr val="bg1"/>
              </a:solidFill>
              <a:latin typeface="Arial"/>
              <a:cs typeface="Arial"/>
            </a:endParaRPr>
          </a:p>
        </p:txBody>
      </p:sp>
      <p:sp>
        <p:nvSpPr>
          <p:cNvPr id="2" name="Rectangle 1">
            <a:extLst>
              <a:ext uri="{FF2B5EF4-FFF2-40B4-BE49-F238E27FC236}">
                <a16:creationId xmlns:a16="http://schemas.microsoft.com/office/drawing/2014/main" id="{5108F3F5-98A3-4847-9040-98BA71BD67D4}"/>
              </a:ext>
            </a:extLst>
          </p:cNvPr>
          <p:cNvSpPr/>
          <p:nvPr/>
        </p:nvSpPr>
        <p:spPr>
          <a:xfrm>
            <a:off x="2317378" y="1288851"/>
            <a:ext cx="4444486" cy="387798"/>
          </a:xfrm>
          <a:prstGeom prst="rect">
            <a:avLst/>
          </a:prstGeom>
        </p:spPr>
        <p:txBody>
          <a:bodyPr wrap="none">
            <a:spAutoFit/>
          </a:bodyPr>
          <a:lstStyle/>
          <a:p>
            <a:pPr>
              <a:lnSpc>
                <a:spcPct val="80000"/>
              </a:lnSpc>
            </a:pPr>
            <a:r>
              <a:rPr lang="en-US" sz="2400" dirty="0">
                <a:solidFill>
                  <a:schemeClr val="bg1"/>
                </a:solidFill>
                <a:latin typeface="Arial"/>
                <a:cs typeface="Arial"/>
                <a:hlinkClick r:id="rId4"/>
              </a:rPr>
              <a:t>https://emmresourcecenter.org/</a:t>
            </a:r>
            <a:endParaRPr lang="en-US" sz="2400" dirty="0">
              <a:solidFill>
                <a:schemeClr val="bg1"/>
              </a:solidFill>
              <a:latin typeface="Arial"/>
              <a:cs typeface="Arial"/>
            </a:endParaRPr>
          </a:p>
        </p:txBody>
      </p:sp>
    </p:spTree>
    <p:extLst>
      <p:ext uri="{BB962C8B-B14F-4D97-AF65-F5344CB8AC3E}">
        <p14:creationId xmlns:p14="http://schemas.microsoft.com/office/powerpoint/2010/main" val="1184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78171"/>
            <a:ext cx="5172307" cy="574226"/>
          </a:xfrm>
          <a:prstGeom prst="rect">
            <a:avLst/>
          </a:prstGeom>
        </p:spPr>
        <p:txBody>
          <a:bodyPr wrap="none" rtlCol="0">
            <a:noAutofit/>
          </a:bodyPr>
          <a:lstStyle/>
          <a:p>
            <a:pPr>
              <a:lnSpc>
                <a:spcPct val="80000"/>
              </a:lnSpc>
            </a:pPr>
            <a:r>
              <a:rPr lang="en-US" sz="3200" dirty="0">
                <a:solidFill>
                  <a:schemeClr val="bg1"/>
                </a:solidFill>
                <a:latin typeface="Arial"/>
                <a:cs typeface="Arial"/>
              </a:rPr>
              <a:t>Sign Up for Our Newsletters!</a:t>
            </a:r>
          </a:p>
        </p:txBody>
      </p:sp>
      <p:sp>
        <p:nvSpPr>
          <p:cNvPr id="4" name="TextBox 3"/>
          <p:cNvSpPr txBox="1"/>
          <p:nvPr/>
        </p:nvSpPr>
        <p:spPr>
          <a:xfrm>
            <a:off x="1248937" y="1504021"/>
            <a:ext cx="914400" cy="914400"/>
          </a:xfrm>
          <a:prstGeom prst="rect">
            <a:avLst/>
          </a:prstGeom>
        </p:spPr>
        <p:txBody>
          <a:bodyPr wrap="none" rtlCol="0">
            <a:normAutofit/>
          </a:bodyPr>
          <a:lstStyle/>
          <a:p>
            <a:pPr>
              <a:lnSpc>
                <a:spcPct val="80000"/>
              </a:lnSpc>
            </a:pPr>
            <a:endParaRPr lang="en-US" sz="2000" dirty="0" err="1">
              <a:latin typeface="Arial"/>
              <a:cs typeface="Arial"/>
            </a:endParaRPr>
          </a:p>
        </p:txBody>
      </p:sp>
      <p:sp>
        <p:nvSpPr>
          <p:cNvPr id="5" name="TextBox 4"/>
          <p:cNvSpPr txBox="1"/>
          <p:nvPr/>
        </p:nvSpPr>
        <p:spPr>
          <a:xfrm>
            <a:off x="981307" y="1247543"/>
            <a:ext cx="914400" cy="914400"/>
          </a:xfrm>
          <a:prstGeom prst="rect">
            <a:avLst/>
          </a:prstGeom>
        </p:spPr>
        <p:txBody>
          <a:bodyPr wrap="none" rtlCol="0">
            <a:normAutofit/>
          </a:bodyPr>
          <a:lstStyle/>
          <a:p>
            <a:pPr>
              <a:lnSpc>
                <a:spcPct val="80000"/>
              </a:lnSpc>
            </a:pPr>
            <a:endParaRPr lang="en-US" sz="2000" dirty="0" err="1">
              <a:latin typeface="Arial"/>
              <a:cs typeface="Arial"/>
            </a:endParaRPr>
          </a:p>
        </p:txBody>
      </p:sp>
      <p:sp>
        <p:nvSpPr>
          <p:cNvPr id="6" name="TextBox 5"/>
          <p:cNvSpPr txBox="1"/>
          <p:nvPr/>
        </p:nvSpPr>
        <p:spPr>
          <a:xfrm>
            <a:off x="2129883" y="1202938"/>
            <a:ext cx="914400" cy="914400"/>
          </a:xfrm>
          <a:prstGeom prst="rect">
            <a:avLst/>
          </a:prstGeom>
        </p:spPr>
        <p:txBody>
          <a:bodyPr wrap="none" rtlCol="0">
            <a:normAutofit/>
          </a:bodyPr>
          <a:lstStyle/>
          <a:p>
            <a:pPr>
              <a:lnSpc>
                <a:spcPct val="80000"/>
              </a:lnSpc>
            </a:pPr>
            <a:endParaRPr lang="en-US" sz="2000" dirty="0" err="1">
              <a:latin typeface="Arial"/>
              <a:cs typeface="Arial"/>
            </a:endParaRPr>
          </a:p>
        </p:txBody>
      </p:sp>
      <p:sp>
        <p:nvSpPr>
          <p:cNvPr id="3" name="TextBox 2"/>
          <p:cNvSpPr txBox="1"/>
          <p:nvPr/>
        </p:nvSpPr>
        <p:spPr>
          <a:xfrm>
            <a:off x="1422400" y="2749550"/>
            <a:ext cx="5092700" cy="914400"/>
          </a:xfrm>
          <a:prstGeom prst="rect">
            <a:avLst/>
          </a:prstGeom>
        </p:spPr>
        <p:txBody>
          <a:bodyPr wrap="none" rtlCol="0">
            <a:normAutofit/>
          </a:bodyPr>
          <a:lstStyle/>
          <a:p>
            <a:pPr>
              <a:lnSpc>
                <a:spcPct val="80000"/>
              </a:lnSpc>
            </a:pPr>
            <a:endParaRPr lang="en-US" sz="2000" dirty="0" err="1">
              <a:latin typeface="Arial"/>
              <a:cs typeface="Arial"/>
            </a:endParaRPr>
          </a:p>
        </p:txBody>
      </p:sp>
      <p:sp>
        <p:nvSpPr>
          <p:cNvPr id="7" name="TextBox 6"/>
          <p:cNvSpPr txBox="1"/>
          <p:nvPr/>
        </p:nvSpPr>
        <p:spPr>
          <a:xfrm>
            <a:off x="173621" y="1840705"/>
            <a:ext cx="7396222" cy="1417278"/>
          </a:xfrm>
          <a:prstGeom prst="rect">
            <a:avLst/>
          </a:prstGeom>
        </p:spPr>
        <p:txBody>
          <a:bodyPr wrap="none" rtlCol="0">
            <a:noAutofit/>
          </a:bodyPr>
          <a:lstStyle/>
          <a:p>
            <a:pPr>
              <a:lnSpc>
                <a:spcPct val="80000"/>
              </a:lnSpc>
            </a:pPr>
            <a:r>
              <a:rPr lang="en-US" sz="2400" dirty="0">
                <a:latin typeface="Arial"/>
                <a:cs typeface="Arial"/>
              </a:rPr>
              <a:t>Each Mind Matters Newsletter</a:t>
            </a:r>
          </a:p>
          <a:p>
            <a:pPr>
              <a:lnSpc>
                <a:spcPct val="80000"/>
              </a:lnSpc>
            </a:pPr>
            <a:endParaRPr lang="en-US" sz="1600" dirty="0">
              <a:latin typeface="Arial"/>
              <a:cs typeface="Arial"/>
            </a:endParaRPr>
          </a:p>
          <a:p>
            <a:r>
              <a:rPr lang="en-US" sz="1600" dirty="0">
                <a:latin typeface="Arial" charset="0"/>
                <a:ea typeface="Arial" charset="0"/>
                <a:cs typeface="Arial" charset="0"/>
              </a:rPr>
              <a:t>The Each Mind Matters Newsletter is a monthly newsletter created for anyone interested in supporting</a:t>
            </a:r>
          </a:p>
          <a:p>
            <a:r>
              <a:rPr lang="en-US" sz="1600" dirty="0">
                <a:latin typeface="Arial" charset="0"/>
                <a:ea typeface="Arial" charset="0"/>
                <a:cs typeface="Arial" charset="0"/>
              </a:rPr>
              <a:t>the mental health movement in California. Each edition includes a recap of the top headlines in </a:t>
            </a:r>
          </a:p>
          <a:p>
            <a:r>
              <a:rPr lang="en-US" sz="1600" dirty="0">
                <a:latin typeface="Arial" charset="0"/>
                <a:ea typeface="Arial" charset="0"/>
                <a:cs typeface="Arial" charset="0"/>
              </a:rPr>
              <a:t>mental health and a wealth of resources to help spread the word about mental health.</a:t>
            </a:r>
          </a:p>
          <a:p>
            <a:r>
              <a:rPr lang="en-US" sz="1600" dirty="0">
                <a:latin typeface="Arial" charset="0"/>
                <a:ea typeface="Arial" charset="0"/>
                <a:cs typeface="Arial" charset="0"/>
              </a:rPr>
              <a:t> </a:t>
            </a:r>
          </a:p>
          <a:p>
            <a:r>
              <a:rPr lang="en-US" sz="1600" dirty="0">
                <a:latin typeface="Arial" charset="0"/>
                <a:ea typeface="Arial" charset="0"/>
                <a:cs typeface="Arial" charset="0"/>
              </a:rPr>
              <a:t>Subscribe here: </a:t>
            </a:r>
            <a:r>
              <a:rPr lang="en-US" sz="1600" dirty="0">
                <a:latin typeface="Arial" charset="0"/>
                <a:ea typeface="Arial" charset="0"/>
                <a:cs typeface="Arial" charset="0"/>
                <a:hlinkClick r:id="rId3"/>
              </a:rPr>
              <a:t>http://www.eachmindmatters.org/get-involved/subscribe/</a:t>
            </a:r>
            <a:endParaRPr lang="en-US" sz="1600" dirty="0">
              <a:latin typeface="Arial" charset="0"/>
              <a:ea typeface="Arial" charset="0"/>
              <a:cs typeface="Arial" charset="0"/>
            </a:endParaRPr>
          </a:p>
          <a:p>
            <a:pPr>
              <a:lnSpc>
                <a:spcPct val="80000"/>
              </a:lnSpc>
            </a:pPr>
            <a:endParaRPr lang="en-US" sz="1600" dirty="0">
              <a:latin typeface="Arial" charset="0"/>
              <a:ea typeface="Arial" charset="0"/>
              <a:cs typeface="Arial" charset="0"/>
            </a:endParaRPr>
          </a:p>
        </p:txBody>
      </p:sp>
      <p:sp>
        <p:nvSpPr>
          <p:cNvPr id="9" name="TextBox 8"/>
          <p:cNvSpPr txBox="1"/>
          <p:nvPr/>
        </p:nvSpPr>
        <p:spPr>
          <a:xfrm>
            <a:off x="224293" y="3995079"/>
            <a:ext cx="3352284" cy="1262721"/>
          </a:xfrm>
          <a:prstGeom prst="rect">
            <a:avLst/>
          </a:prstGeom>
          <a:ln>
            <a:noFill/>
          </a:ln>
        </p:spPr>
        <p:txBody>
          <a:bodyPr wrap="none" rtlCol="0">
            <a:noAutofit/>
          </a:bodyPr>
          <a:lstStyle/>
          <a:p>
            <a:pPr>
              <a:lnSpc>
                <a:spcPct val="80000"/>
              </a:lnSpc>
            </a:pPr>
            <a:r>
              <a:rPr lang="en-US" sz="2400" dirty="0">
                <a:latin typeface="Arial"/>
                <a:cs typeface="Arial"/>
              </a:rPr>
              <a:t>Insider Newsletter</a:t>
            </a:r>
          </a:p>
          <a:p>
            <a:pPr>
              <a:lnSpc>
                <a:spcPct val="80000"/>
              </a:lnSpc>
            </a:pPr>
            <a:br>
              <a:rPr lang="en-US" sz="2400" dirty="0">
                <a:latin typeface="Arial"/>
                <a:cs typeface="Arial"/>
              </a:rPr>
            </a:br>
            <a:r>
              <a:rPr lang="en-US" sz="1600" dirty="0">
                <a:latin typeface="Arial" charset="0"/>
                <a:ea typeface="Arial" charset="0"/>
                <a:cs typeface="Arial" charset="0"/>
              </a:rPr>
              <a:t>The Each Mind Matters Insider Newsletter is a monthly newsletter created specifically for service providers. </a:t>
            </a:r>
          </a:p>
          <a:p>
            <a:pPr>
              <a:lnSpc>
                <a:spcPct val="80000"/>
              </a:lnSpc>
            </a:pPr>
            <a:r>
              <a:rPr lang="en-US" sz="1600" dirty="0">
                <a:latin typeface="Arial" charset="0"/>
                <a:ea typeface="Arial" charset="0"/>
                <a:cs typeface="Arial" charset="0"/>
              </a:rPr>
              <a:t>It includes information about relevant resources, upcoming events, and opportunities for providers to get </a:t>
            </a:r>
          </a:p>
          <a:p>
            <a:pPr>
              <a:lnSpc>
                <a:spcPct val="80000"/>
              </a:lnSpc>
            </a:pPr>
            <a:r>
              <a:rPr lang="en-US" sz="1600" dirty="0">
                <a:latin typeface="Arial" charset="0"/>
                <a:ea typeface="Arial" charset="0"/>
                <a:cs typeface="Arial" charset="0"/>
              </a:rPr>
              <a:t>involved in California's Mental Health Movement.</a:t>
            </a:r>
          </a:p>
          <a:p>
            <a:pPr>
              <a:lnSpc>
                <a:spcPct val="80000"/>
              </a:lnSpc>
            </a:pPr>
            <a:endParaRPr lang="en-US" sz="1600" dirty="0">
              <a:latin typeface="Arial" charset="0"/>
              <a:ea typeface="Arial" charset="0"/>
              <a:cs typeface="Arial" charset="0"/>
            </a:endParaRPr>
          </a:p>
          <a:p>
            <a:pPr>
              <a:lnSpc>
                <a:spcPct val="80000"/>
              </a:lnSpc>
            </a:pPr>
            <a:r>
              <a:rPr lang="en-US" sz="1600" dirty="0">
                <a:latin typeface="Arial" charset="0"/>
                <a:ea typeface="Arial" charset="0"/>
                <a:cs typeface="Arial" charset="0"/>
              </a:rPr>
              <a:t>Subscribe here: </a:t>
            </a:r>
            <a:r>
              <a:rPr lang="en-US" sz="1600" u="sng" dirty="0">
                <a:solidFill>
                  <a:schemeClr val="accent1"/>
                </a:solidFill>
                <a:latin typeface="Arial" charset="0"/>
                <a:ea typeface="Arial" charset="0"/>
                <a:cs typeface="Arial" charset="0"/>
              </a:rPr>
              <a:t>http://</a:t>
            </a:r>
            <a:r>
              <a:rPr lang="en-US" sz="1600" u="sng" dirty="0" err="1">
                <a:solidFill>
                  <a:schemeClr val="accent1"/>
                </a:solidFill>
                <a:latin typeface="Arial" charset="0"/>
                <a:ea typeface="Arial" charset="0"/>
                <a:cs typeface="Arial" charset="0"/>
              </a:rPr>
              <a:t>emmresourcecenter.org</a:t>
            </a:r>
            <a:r>
              <a:rPr lang="en-US" sz="1600" u="sng" dirty="0">
                <a:solidFill>
                  <a:schemeClr val="accent1"/>
                </a:solidFill>
                <a:latin typeface="Arial" charset="0"/>
                <a:ea typeface="Arial" charset="0"/>
                <a:cs typeface="Arial" charset="0"/>
              </a:rPr>
              <a:t>/subscribe-newsletter</a:t>
            </a:r>
          </a:p>
        </p:txBody>
      </p:sp>
      <p:sp>
        <p:nvSpPr>
          <p:cNvPr id="10" name="TextBox 9"/>
          <p:cNvSpPr txBox="1"/>
          <p:nvPr/>
        </p:nvSpPr>
        <p:spPr>
          <a:xfrm>
            <a:off x="625033" y="2581878"/>
            <a:ext cx="914400" cy="914400"/>
          </a:xfrm>
          <a:prstGeom prst="rect">
            <a:avLst/>
          </a:prstGeom>
        </p:spPr>
        <p:txBody>
          <a:bodyPr wrap="none" rtlCol="0">
            <a:normAutofit/>
          </a:bodyPr>
          <a:lstStyle/>
          <a:p>
            <a:pPr>
              <a:lnSpc>
                <a:spcPct val="80000"/>
              </a:lnSpc>
            </a:pPr>
            <a:endParaRPr lang="en-US" sz="2000" dirty="0" err="1">
              <a:latin typeface="Arial"/>
              <a:cs typeface="Arial"/>
            </a:endParaRPr>
          </a:p>
        </p:txBody>
      </p:sp>
    </p:spTree>
    <p:extLst>
      <p:ext uri="{BB962C8B-B14F-4D97-AF65-F5344CB8AC3E}">
        <p14:creationId xmlns:p14="http://schemas.microsoft.com/office/powerpoint/2010/main" val="90872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6485" y="1096110"/>
            <a:ext cx="8487105" cy="512961"/>
          </a:xfrm>
          <a:prstGeom prst="rect">
            <a:avLst/>
          </a:prstGeom>
        </p:spPr>
        <p:txBody>
          <a:bodyPr vert="horz" wrap="square" lIns="0" tIns="0" rIns="0" bIns="0" numCol="1" rtlCol="0" anchor="ctr" anchorCtr="0" compatLnSpc="1">
            <a:prstTxWarp prst="textNoShape">
              <a:avLst/>
            </a:prstTxWarp>
            <a:spAutoFit/>
          </a:bodyPr>
          <a:lstStyle/>
          <a:p>
            <a:pPr marL="154940">
              <a:lnSpc>
                <a:spcPts val="4045"/>
              </a:lnSpc>
            </a:pPr>
            <a:r>
              <a:rPr lang="en-US" sz="3400" spc="-20" dirty="0"/>
              <a:t>Stay connected</a:t>
            </a:r>
            <a:endParaRPr sz="3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607" y="1842655"/>
            <a:ext cx="2607664" cy="25819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14" y="1636780"/>
            <a:ext cx="5841497" cy="3217386"/>
          </a:xfrm>
          <a:prstGeom prst="rect">
            <a:avLst/>
          </a:prstGeom>
        </p:spPr>
      </p:pic>
      <p:sp>
        <p:nvSpPr>
          <p:cNvPr id="10" name="TextBox 9"/>
          <p:cNvSpPr txBox="1"/>
          <p:nvPr/>
        </p:nvSpPr>
        <p:spPr>
          <a:xfrm>
            <a:off x="2105891" y="928255"/>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sp>
        <p:nvSpPr>
          <p:cNvPr id="13" name="TextBox 12"/>
          <p:cNvSpPr txBox="1"/>
          <p:nvPr/>
        </p:nvSpPr>
        <p:spPr>
          <a:xfrm>
            <a:off x="380999" y="498764"/>
            <a:ext cx="2514601" cy="914400"/>
          </a:xfrm>
          <a:prstGeom prst="rect">
            <a:avLst/>
          </a:prstGeom>
        </p:spPr>
        <p:txBody>
          <a:bodyPr wrap="none" rtlCol="0">
            <a:normAutofit/>
          </a:bodyPr>
          <a:lstStyle/>
          <a:p>
            <a:pPr>
              <a:lnSpc>
                <a:spcPct val="80000"/>
              </a:lnSpc>
            </a:pPr>
            <a:r>
              <a:rPr lang="en-US" sz="3200" dirty="0">
                <a:solidFill>
                  <a:prstClr val="white"/>
                </a:solidFill>
                <a:latin typeface="Arial" panose="020B0604020202020204" pitchFamily="34" charset="0"/>
                <a:cs typeface="Arial" panose="020B0604020202020204" pitchFamily="34" charset="0"/>
              </a:rPr>
              <a:t>Stay Connected on Social Media</a:t>
            </a:r>
          </a:p>
        </p:txBody>
      </p:sp>
      <p:sp>
        <p:nvSpPr>
          <p:cNvPr id="16" name="TextBox 15"/>
          <p:cNvSpPr txBox="1"/>
          <p:nvPr/>
        </p:nvSpPr>
        <p:spPr>
          <a:xfrm>
            <a:off x="2590800" y="2440001"/>
            <a:ext cx="2770909" cy="793629"/>
          </a:xfrm>
          <a:prstGeom prst="rect">
            <a:avLst/>
          </a:prstGeom>
          <a:solidFill>
            <a:schemeClr val="tx1">
              <a:lumMod val="20000"/>
              <a:lumOff val="80000"/>
            </a:schemeClr>
          </a:solidFill>
        </p:spPr>
        <p:txBody>
          <a:bodyPr wrap="square" rtlCol="0">
            <a:noAutofit/>
          </a:bodyPr>
          <a:lstStyle/>
          <a:p>
            <a:pPr marL="0" indent="0">
              <a:buFont typeface="Arial"/>
              <a:buNone/>
            </a:pPr>
            <a:r>
              <a:rPr lang="en-US" sz="2000" dirty="0">
                <a:latin typeface="+mj-lt"/>
                <a:ea typeface="Helvetica Neue" charset="0"/>
                <a:cs typeface="Helvetica Neue" charset="0"/>
              </a:rPr>
              <a:t>#EachMindMatters</a:t>
            </a:r>
          </a:p>
          <a:p>
            <a:pPr marL="0" indent="0">
              <a:buFont typeface="Arial"/>
              <a:buNone/>
            </a:pPr>
            <a:r>
              <a:rPr lang="en-US" sz="2000" dirty="0">
                <a:latin typeface="+mj-lt"/>
                <a:ea typeface="Helvetica Neue" charset="0"/>
                <a:cs typeface="Helvetica Neue" charset="0"/>
              </a:rPr>
              <a:t>#SanaMente</a:t>
            </a:r>
          </a:p>
        </p:txBody>
      </p:sp>
    </p:spTree>
    <p:extLst>
      <p:ext uri="{BB962C8B-B14F-4D97-AF65-F5344CB8AC3E}">
        <p14:creationId xmlns:p14="http://schemas.microsoft.com/office/powerpoint/2010/main" val="181048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numCol="1" rtlCol="0" anchor="ctr" anchorCtr="0" compatLnSpc="1">
            <a:prstTxWarp prst="textNoShape">
              <a:avLst/>
            </a:prstTxWarp>
            <a:noAutofit/>
          </a:bodyPr>
          <a:lstStyle/>
          <a:p>
            <a:pPr>
              <a:lnSpc>
                <a:spcPct val="100000"/>
              </a:lnSpc>
            </a:pPr>
            <a:r>
              <a:rPr lang="en-US" sz="2850" spc="-56" dirty="0">
                <a:solidFill>
                  <a:srgbClr val="FFFFFF"/>
                </a:solidFill>
              </a:rPr>
              <a:t> </a:t>
            </a:r>
            <a:r>
              <a:rPr sz="3200" spc="-56" dirty="0">
                <a:solidFill>
                  <a:srgbClr val="FFFFFF"/>
                </a:solidFill>
              </a:rPr>
              <a:t>W</a:t>
            </a:r>
            <a:r>
              <a:rPr sz="3200" dirty="0">
                <a:solidFill>
                  <a:srgbClr val="FFFFFF"/>
                </a:solidFill>
              </a:rPr>
              <a:t>elcome!</a:t>
            </a:r>
            <a:endParaRPr sz="3200" dirty="0"/>
          </a:p>
        </p:txBody>
      </p:sp>
      <p:sp>
        <p:nvSpPr>
          <p:cNvPr id="3" name="object 3"/>
          <p:cNvSpPr txBox="1"/>
          <p:nvPr/>
        </p:nvSpPr>
        <p:spPr>
          <a:xfrm>
            <a:off x="685800" y="2083118"/>
            <a:ext cx="5450682" cy="2258854"/>
          </a:xfrm>
          <a:prstGeom prst="rect">
            <a:avLst/>
          </a:prstGeom>
        </p:spPr>
        <p:txBody>
          <a:bodyPr vert="horz" wrap="square" lIns="0" tIns="0" rIns="0" bIns="0" rtlCol="0">
            <a:noAutofit/>
          </a:bodyPr>
          <a:lstStyle/>
          <a:p>
            <a:pPr marL="9049" marR="9525">
              <a:buClr>
                <a:srgbClr val="636D7A"/>
              </a:buClr>
              <a:buSzPct val="70312"/>
              <a:tabLst>
                <a:tab pos="180499" algn="l"/>
              </a:tabLst>
            </a:pPr>
            <a:r>
              <a:rPr sz="2400" dirty="0">
                <a:solidFill>
                  <a:srgbClr val="636D7A"/>
                </a:solidFill>
                <a:latin typeface="Arial"/>
                <a:cs typeface="Arial"/>
              </a:rPr>
              <a:t>If</a:t>
            </a:r>
            <a:r>
              <a:rPr sz="2400" spc="8" dirty="0">
                <a:solidFill>
                  <a:srgbClr val="636D7A"/>
                </a:solidFill>
                <a:latin typeface="Arial"/>
                <a:cs typeface="Arial"/>
              </a:rPr>
              <a:t> </a:t>
            </a:r>
            <a:r>
              <a:rPr sz="2400" dirty="0">
                <a:solidFill>
                  <a:srgbClr val="636D7A"/>
                </a:solidFill>
                <a:latin typeface="Arial"/>
                <a:cs typeface="Arial"/>
              </a:rPr>
              <a:t>you</a:t>
            </a:r>
            <a:r>
              <a:rPr sz="2400" spc="-11" dirty="0">
                <a:solidFill>
                  <a:srgbClr val="636D7A"/>
                </a:solidFill>
                <a:latin typeface="Arial"/>
                <a:cs typeface="Arial"/>
              </a:rPr>
              <a:t> </a:t>
            </a:r>
            <a:r>
              <a:rPr sz="2400" dirty="0">
                <a:solidFill>
                  <a:srgbClr val="636D7A"/>
                </a:solidFill>
                <a:latin typeface="Arial"/>
                <a:cs typeface="Arial"/>
              </a:rPr>
              <a:t>have</a:t>
            </a:r>
            <a:r>
              <a:rPr sz="2400" spc="-11" dirty="0">
                <a:solidFill>
                  <a:srgbClr val="636D7A"/>
                </a:solidFill>
                <a:latin typeface="Arial"/>
                <a:cs typeface="Arial"/>
              </a:rPr>
              <a:t> </a:t>
            </a:r>
            <a:r>
              <a:rPr sz="2400" dirty="0">
                <a:solidFill>
                  <a:srgbClr val="636D7A"/>
                </a:solidFill>
                <a:latin typeface="Arial"/>
                <a:cs typeface="Arial"/>
              </a:rPr>
              <a:t>a</a:t>
            </a:r>
            <a:r>
              <a:rPr sz="2400" spc="-15" dirty="0">
                <a:solidFill>
                  <a:srgbClr val="636D7A"/>
                </a:solidFill>
                <a:latin typeface="Arial"/>
                <a:cs typeface="Arial"/>
              </a:rPr>
              <a:t> </a:t>
            </a:r>
            <a:r>
              <a:rPr sz="2400" u="heavy" dirty="0">
                <a:solidFill>
                  <a:srgbClr val="636D7A"/>
                </a:solidFill>
                <a:latin typeface="Arial"/>
                <a:cs typeface="Arial"/>
              </a:rPr>
              <a:t>q</a:t>
            </a:r>
            <a:r>
              <a:rPr sz="2400" u="heavy" spc="-8" dirty="0">
                <a:solidFill>
                  <a:srgbClr val="636D7A"/>
                </a:solidFill>
                <a:latin typeface="Arial"/>
                <a:cs typeface="Arial"/>
              </a:rPr>
              <a:t>u</a:t>
            </a:r>
            <a:r>
              <a:rPr sz="2400" u="heavy" dirty="0">
                <a:solidFill>
                  <a:srgbClr val="636D7A"/>
                </a:solidFill>
                <a:latin typeface="Arial"/>
                <a:cs typeface="Arial"/>
              </a:rPr>
              <a:t>esti</a:t>
            </a:r>
            <a:r>
              <a:rPr sz="2400" u="heavy" spc="-8" dirty="0">
                <a:solidFill>
                  <a:srgbClr val="636D7A"/>
                </a:solidFill>
                <a:latin typeface="Arial"/>
                <a:cs typeface="Arial"/>
              </a:rPr>
              <a:t>o</a:t>
            </a:r>
            <a:r>
              <a:rPr sz="2400" u="heavy" dirty="0">
                <a:solidFill>
                  <a:srgbClr val="636D7A"/>
                </a:solidFill>
                <a:latin typeface="Arial"/>
                <a:cs typeface="Arial"/>
              </a:rPr>
              <a:t>n,</a:t>
            </a:r>
            <a:r>
              <a:rPr sz="2400" u="heavy" spc="-15" dirty="0">
                <a:solidFill>
                  <a:srgbClr val="636D7A"/>
                </a:solidFill>
                <a:latin typeface="Arial"/>
                <a:cs typeface="Arial"/>
              </a:rPr>
              <a:t> </a:t>
            </a:r>
            <a:r>
              <a:rPr sz="2400" u="heavy" dirty="0">
                <a:solidFill>
                  <a:srgbClr val="636D7A"/>
                </a:solidFill>
                <a:latin typeface="Arial"/>
                <a:cs typeface="Arial"/>
              </a:rPr>
              <a:t>tech</a:t>
            </a:r>
            <a:r>
              <a:rPr sz="2400" u="heavy" spc="-8" dirty="0">
                <a:solidFill>
                  <a:srgbClr val="636D7A"/>
                </a:solidFill>
                <a:latin typeface="Arial"/>
                <a:cs typeface="Arial"/>
              </a:rPr>
              <a:t>n</a:t>
            </a:r>
            <a:r>
              <a:rPr sz="2400" u="heavy" dirty="0">
                <a:solidFill>
                  <a:srgbClr val="636D7A"/>
                </a:solidFill>
                <a:latin typeface="Arial"/>
                <a:cs typeface="Arial"/>
              </a:rPr>
              <a:t>ical</a:t>
            </a:r>
            <a:r>
              <a:rPr sz="2400" dirty="0">
                <a:solidFill>
                  <a:srgbClr val="636D7A"/>
                </a:solidFill>
                <a:latin typeface="Arial"/>
                <a:cs typeface="Arial"/>
              </a:rPr>
              <a:t> </a:t>
            </a:r>
            <a:r>
              <a:rPr sz="2400" u="heavy" dirty="0">
                <a:solidFill>
                  <a:srgbClr val="636D7A"/>
                </a:solidFill>
                <a:latin typeface="Arial"/>
                <a:cs typeface="Arial"/>
              </a:rPr>
              <a:t>pr</a:t>
            </a:r>
            <a:r>
              <a:rPr sz="2400" u="heavy" spc="-8" dirty="0">
                <a:solidFill>
                  <a:srgbClr val="636D7A"/>
                </a:solidFill>
                <a:latin typeface="Arial"/>
                <a:cs typeface="Arial"/>
              </a:rPr>
              <a:t>o</a:t>
            </a:r>
            <a:r>
              <a:rPr sz="2400" u="heavy" dirty="0">
                <a:solidFill>
                  <a:srgbClr val="636D7A"/>
                </a:solidFill>
                <a:latin typeface="Arial"/>
                <a:cs typeface="Arial"/>
              </a:rPr>
              <a:t>bl</a:t>
            </a:r>
            <a:r>
              <a:rPr sz="2400" u="heavy" spc="-11" dirty="0">
                <a:solidFill>
                  <a:srgbClr val="636D7A"/>
                </a:solidFill>
                <a:latin typeface="Arial"/>
                <a:cs typeface="Arial"/>
              </a:rPr>
              <a:t>e</a:t>
            </a:r>
            <a:r>
              <a:rPr sz="2400" u="heavy" dirty="0">
                <a:solidFill>
                  <a:srgbClr val="636D7A"/>
                </a:solidFill>
                <a:latin typeface="Arial"/>
                <a:cs typeface="Arial"/>
              </a:rPr>
              <a:t>m</a:t>
            </a:r>
            <a:r>
              <a:rPr sz="2400" u="heavy" spc="-15" dirty="0">
                <a:solidFill>
                  <a:srgbClr val="636D7A"/>
                </a:solidFill>
                <a:latin typeface="Arial"/>
                <a:cs typeface="Arial"/>
              </a:rPr>
              <a:t> </a:t>
            </a:r>
            <a:r>
              <a:rPr sz="2400" u="heavy" dirty="0">
                <a:solidFill>
                  <a:srgbClr val="636D7A"/>
                </a:solidFill>
                <a:latin typeface="Arial"/>
                <a:cs typeface="Arial"/>
              </a:rPr>
              <a:t>or co</a:t>
            </a:r>
            <a:r>
              <a:rPr sz="2400" u="heavy" spc="-11" dirty="0">
                <a:solidFill>
                  <a:srgbClr val="636D7A"/>
                </a:solidFill>
                <a:latin typeface="Arial"/>
                <a:cs typeface="Arial"/>
              </a:rPr>
              <a:t>m</a:t>
            </a:r>
            <a:r>
              <a:rPr sz="2400" u="heavy" dirty="0">
                <a:solidFill>
                  <a:srgbClr val="636D7A"/>
                </a:solidFill>
                <a:latin typeface="Arial"/>
                <a:cs typeface="Arial"/>
              </a:rPr>
              <a:t>m</a:t>
            </a:r>
            <a:r>
              <a:rPr sz="2400" u="heavy" spc="-8" dirty="0">
                <a:solidFill>
                  <a:srgbClr val="636D7A"/>
                </a:solidFill>
                <a:latin typeface="Arial"/>
                <a:cs typeface="Arial"/>
              </a:rPr>
              <a:t>e</a:t>
            </a:r>
            <a:r>
              <a:rPr sz="2400" u="heavy" dirty="0">
                <a:solidFill>
                  <a:srgbClr val="636D7A"/>
                </a:solidFill>
                <a:latin typeface="Arial"/>
                <a:cs typeface="Arial"/>
              </a:rPr>
              <a:t>n</a:t>
            </a:r>
            <a:r>
              <a:rPr sz="2400" u="heavy" spc="-4" dirty="0">
                <a:solidFill>
                  <a:srgbClr val="636D7A"/>
                </a:solidFill>
                <a:latin typeface="Arial"/>
                <a:cs typeface="Arial"/>
              </a:rPr>
              <a:t>t</a:t>
            </a:r>
            <a:r>
              <a:rPr sz="2400" dirty="0">
                <a:solidFill>
                  <a:srgbClr val="636D7A"/>
                </a:solidFill>
                <a:latin typeface="Arial"/>
                <a:cs typeface="Arial"/>
              </a:rPr>
              <a:t>,</a:t>
            </a:r>
            <a:r>
              <a:rPr sz="2400" spc="-8" dirty="0">
                <a:solidFill>
                  <a:srgbClr val="636D7A"/>
                </a:solidFill>
                <a:latin typeface="Arial"/>
                <a:cs typeface="Arial"/>
              </a:rPr>
              <a:t> </a:t>
            </a:r>
            <a:r>
              <a:rPr sz="2400" dirty="0">
                <a:solidFill>
                  <a:srgbClr val="636D7A"/>
                </a:solidFill>
                <a:latin typeface="Arial"/>
                <a:cs typeface="Arial"/>
              </a:rPr>
              <a:t>pl</a:t>
            </a:r>
            <a:r>
              <a:rPr sz="2400" spc="-11" dirty="0">
                <a:solidFill>
                  <a:srgbClr val="636D7A"/>
                </a:solidFill>
                <a:latin typeface="Arial"/>
                <a:cs typeface="Arial"/>
              </a:rPr>
              <a:t>e</a:t>
            </a:r>
            <a:r>
              <a:rPr sz="2400" dirty="0">
                <a:solidFill>
                  <a:srgbClr val="636D7A"/>
                </a:solidFill>
                <a:latin typeface="Arial"/>
                <a:cs typeface="Arial"/>
              </a:rPr>
              <a:t>ase</a:t>
            </a:r>
            <a:r>
              <a:rPr sz="2400" spc="-11" dirty="0">
                <a:solidFill>
                  <a:srgbClr val="636D7A"/>
                </a:solidFill>
                <a:latin typeface="Arial"/>
                <a:cs typeface="Arial"/>
              </a:rPr>
              <a:t> </a:t>
            </a:r>
            <a:r>
              <a:rPr sz="2400" dirty="0">
                <a:solidFill>
                  <a:srgbClr val="636D7A"/>
                </a:solidFill>
                <a:latin typeface="Arial"/>
                <a:cs typeface="Arial"/>
              </a:rPr>
              <a:t>type it </a:t>
            </a:r>
            <a:r>
              <a:rPr sz="2400" spc="-11" dirty="0">
                <a:solidFill>
                  <a:srgbClr val="636D7A"/>
                </a:solidFill>
                <a:latin typeface="Arial"/>
                <a:cs typeface="Arial"/>
              </a:rPr>
              <a:t>i</a:t>
            </a:r>
            <a:r>
              <a:rPr sz="2400" dirty="0">
                <a:solidFill>
                  <a:srgbClr val="636D7A"/>
                </a:solidFill>
                <a:latin typeface="Arial"/>
                <a:cs typeface="Arial"/>
              </a:rPr>
              <a:t>nto</a:t>
            </a:r>
            <a:r>
              <a:rPr sz="2400" spc="-8" dirty="0">
                <a:solidFill>
                  <a:srgbClr val="636D7A"/>
                </a:solidFill>
                <a:latin typeface="Arial"/>
                <a:cs typeface="Arial"/>
              </a:rPr>
              <a:t> </a:t>
            </a:r>
            <a:r>
              <a:rPr sz="2400" dirty="0">
                <a:solidFill>
                  <a:srgbClr val="636D7A"/>
                </a:solidFill>
                <a:latin typeface="Arial"/>
                <a:cs typeface="Arial"/>
              </a:rPr>
              <a:t>t</a:t>
            </a:r>
            <a:r>
              <a:rPr sz="2400" spc="-8" dirty="0">
                <a:solidFill>
                  <a:srgbClr val="636D7A"/>
                </a:solidFill>
                <a:latin typeface="Arial"/>
                <a:cs typeface="Arial"/>
              </a:rPr>
              <a:t>h</a:t>
            </a:r>
            <a:r>
              <a:rPr sz="2400" dirty="0">
                <a:solidFill>
                  <a:srgbClr val="636D7A"/>
                </a:solidFill>
                <a:latin typeface="Arial"/>
                <a:cs typeface="Arial"/>
              </a:rPr>
              <a:t>e “Qu</a:t>
            </a:r>
            <a:r>
              <a:rPr sz="2400" spc="-15" dirty="0">
                <a:solidFill>
                  <a:srgbClr val="636D7A"/>
                </a:solidFill>
                <a:latin typeface="Arial"/>
                <a:cs typeface="Arial"/>
              </a:rPr>
              <a:t>e</a:t>
            </a:r>
            <a:r>
              <a:rPr sz="2400" dirty="0">
                <a:solidFill>
                  <a:srgbClr val="636D7A"/>
                </a:solidFill>
                <a:latin typeface="Arial"/>
                <a:cs typeface="Arial"/>
              </a:rPr>
              <a:t>stio</a:t>
            </a:r>
            <a:r>
              <a:rPr sz="2400" spc="-8" dirty="0">
                <a:solidFill>
                  <a:srgbClr val="636D7A"/>
                </a:solidFill>
                <a:latin typeface="Arial"/>
                <a:cs typeface="Arial"/>
              </a:rPr>
              <a:t>n</a:t>
            </a:r>
            <a:r>
              <a:rPr sz="2400" dirty="0">
                <a:solidFill>
                  <a:srgbClr val="636D7A"/>
                </a:solidFill>
                <a:latin typeface="Arial"/>
                <a:cs typeface="Arial"/>
              </a:rPr>
              <a:t>s”</a:t>
            </a:r>
            <a:r>
              <a:rPr sz="2400" spc="-23" dirty="0">
                <a:solidFill>
                  <a:srgbClr val="636D7A"/>
                </a:solidFill>
                <a:latin typeface="Arial"/>
                <a:cs typeface="Arial"/>
              </a:rPr>
              <a:t> </a:t>
            </a:r>
            <a:r>
              <a:rPr sz="2400" dirty="0">
                <a:solidFill>
                  <a:srgbClr val="636D7A"/>
                </a:solidFill>
                <a:latin typeface="Arial"/>
                <a:cs typeface="Arial"/>
              </a:rPr>
              <a:t>b</a:t>
            </a:r>
            <a:r>
              <a:rPr sz="2400" spc="-8" dirty="0">
                <a:solidFill>
                  <a:srgbClr val="636D7A"/>
                </a:solidFill>
                <a:latin typeface="Arial"/>
                <a:cs typeface="Arial"/>
              </a:rPr>
              <a:t>o</a:t>
            </a:r>
            <a:r>
              <a:rPr sz="2400" dirty="0">
                <a:solidFill>
                  <a:srgbClr val="636D7A"/>
                </a:solidFill>
                <a:latin typeface="Arial"/>
                <a:cs typeface="Arial"/>
              </a:rPr>
              <a:t>x </a:t>
            </a:r>
            <a:r>
              <a:rPr sz="2400" spc="-11" dirty="0">
                <a:solidFill>
                  <a:srgbClr val="636D7A"/>
                </a:solidFill>
                <a:latin typeface="Arial"/>
                <a:cs typeface="Arial"/>
              </a:rPr>
              <a:t>o</a:t>
            </a:r>
            <a:r>
              <a:rPr sz="2400" dirty="0">
                <a:solidFill>
                  <a:srgbClr val="636D7A"/>
                </a:solidFill>
                <a:latin typeface="Arial"/>
                <a:cs typeface="Arial"/>
              </a:rPr>
              <a:t>r “raise</a:t>
            </a:r>
            <a:r>
              <a:rPr sz="2400" spc="-11" dirty="0">
                <a:solidFill>
                  <a:srgbClr val="636D7A"/>
                </a:solidFill>
                <a:latin typeface="Arial"/>
                <a:cs typeface="Arial"/>
              </a:rPr>
              <a:t> </a:t>
            </a:r>
            <a:r>
              <a:rPr sz="2400" dirty="0">
                <a:solidFill>
                  <a:srgbClr val="636D7A"/>
                </a:solidFill>
                <a:latin typeface="Arial"/>
                <a:cs typeface="Arial"/>
              </a:rPr>
              <a:t>your</a:t>
            </a:r>
            <a:r>
              <a:rPr sz="2400" spc="-23" dirty="0">
                <a:solidFill>
                  <a:srgbClr val="636D7A"/>
                </a:solidFill>
                <a:latin typeface="Arial"/>
                <a:cs typeface="Arial"/>
              </a:rPr>
              <a:t> </a:t>
            </a:r>
            <a:r>
              <a:rPr sz="2400" dirty="0">
                <a:solidFill>
                  <a:srgbClr val="636D7A"/>
                </a:solidFill>
                <a:latin typeface="Arial"/>
                <a:cs typeface="Arial"/>
              </a:rPr>
              <a:t>h</a:t>
            </a:r>
            <a:r>
              <a:rPr sz="2400" spc="-8" dirty="0">
                <a:solidFill>
                  <a:srgbClr val="636D7A"/>
                </a:solidFill>
                <a:latin typeface="Arial"/>
                <a:cs typeface="Arial"/>
              </a:rPr>
              <a:t>a</a:t>
            </a:r>
            <a:r>
              <a:rPr sz="2400" dirty="0">
                <a:solidFill>
                  <a:srgbClr val="636D7A"/>
                </a:solidFill>
                <a:latin typeface="Arial"/>
                <a:cs typeface="Arial"/>
              </a:rPr>
              <a:t>n</a:t>
            </a:r>
            <a:r>
              <a:rPr sz="2400" spc="-8" dirty="0">
                <a:solidFill>
                  <a:srgbClr val="636D7A"/>
                </a:solidFill>
                <a:latin typeface="Arial"/>
                <a:cs typeface="Arial"/>
              </a:rPr>
              <a:t>d</a:t>
            </a:r>
            <a:r>
              <a:rPr sz="2400" dirty="0">
                <a:solidFill>
                  <a:srgbClr val="636D7A"/>
                </a:solidFill>
                <a:latin typeface="Arial"/>
                <a:cs typeface="Arial"/>
              </a:rPr>
              <a:t>”</a:t>
            </a:r>
            <a:r>
              <a:rPr sz="2400" spc="-8" dirty="0">
                <a:solidFill>
                  <a:srgbClr val="636D7A"/>
                </a:solidFill>
                <a:latin typeface="Arial"/>
                <a:cs typeface="Arial"/>
              </a:rPr>
              <a:t> </a:t>
            </a:r>
            <a:r>
              <a:rPr sz="2400" dirty="0">
                <a:solidFill>
                  <a:srgbClr val="636D7A"/>
                </a:solidFill>
                <a:latin typeface="Arial"/>
                <a:cs typeface="Arial"/>
              </a:rPr>
              <a:t>by clicking</a:t>
            </a:r>
            <a:r>
              <a:rPr sz="2400" spc="-11" dirty="0">
                <a:solidFill>
                  <a:srgbClr val="636D7A"/>
                </a:solidFill>
                <a:latin typeface="Arial"/>
                <a:cs typeface="Arial"/>
              </a:rPr>
              <a:t> </a:t>
            </a:r>
            <a:r>
              <a:rPr sz="2400" dirty="0">
                <a:solidFill>
                  <a:srgbClr val="636D7A"/>
                </a:solidFill>
                <a:latin typeface="Arial"/>
                <a:cs typeface="Arial"/>
              </a:rPr>
              <a:t>the h</a:t>
            </a:r>
            <a:r>
              <a:rPr sz="2400" spc="-8" dirty="0">
                <a:solidFill>
                  <a:srgbClr val="636D7A"/>
                </a:solidFill>
                <a:latin typeface="Arial"/>
                <a:cs typeface="Arial"/>
              </a:rPr>
              <a:t>a</a:t>
            </a:r>
            <a:r>
              <a:rPr sz="2400" dirty="0">
                <a:solidFill>
                  <a:srgbClr val="636D7A"/>
                </a:solidFill>
                <a:latin typeface="Arial"/>
                <a:cs typeface="Arial"/>
              </a:rPr>
              <a:t>nd</a:t>
            </a:r>
            <a:r>
              <a:rPr sz="2400" spc="-8" dirty="0">
                <a:solidFill>
                  <a:srgbClr val="636D7A"/>
                </a:solidFill>
                <a:latin typeface="Arial"/>
                <a:cs typeface="Arial"/>
              </a:rPr>
              <a:t> </a:t>
            </a:r>
            <a:r>
              <a:rPr sz="2400" dirty="0">
                <a:solidFill>
                  <a:srgbClr val="636D7A"/>
                </a:solidFill>
                <a:latin typeface="Arial"/>
                <a:cs typeface="Arial"/>
              </a:rPr>
              <a:t>l</a:t>
            </a:r>
            <a:r>
              <a:rPr sz="2400" spc="-11" dirty="0">
                <a:solidFill>
                  <a:srgbClr val="636D7A"/>
                </a:solidFill>
                <a:latin typeface="Arial"/>
                <a:cs typeface="Arial"/>
              </a:rPr>
              <a:t>o</a:t>
            </a:r>
            <a:r>
              <a:rPr sz="2400" dirty="0">
                <a:solidFill>
                  <a:srgbClr val="636D7A"/>
                </a:solidFill>
                <a:latin typeface="Arial"/>
                <a:cs typeface="Arial"/>
              </a:rPr>
              <a:t>go</a:t>
            </a:r>
            <a:r>
              <a:rPr sz="2400" spc="-8" dirty="0">
                <a:solidFill>
                  <a:srgbClr val="636D7A"/>
                </a:solidFill>
                <a:latin typeface="Arial"/>
                <a:cs typeface="Arial"/>
              </a:rPr>
              <a:t> </a:t>
            </a:r>
            <a:r>
              <a:rPr sz="2400" dirty="0">
                <a:solidFill>
                  <a:srgbClr val="636D7A"/>
                </a:solidFill>
                <a:latin typeface="Arial"/>
                <a:cs typeface="Arial"/>
              </a:rPr>
              <a:t>on</a:t>
            </a:r>
            <a:r>
              <a:rPr sz="2400" spc="-8" dirty="0">
                <a:solidFill>
                  <a:srgbClr val="636D7A"/>
                </a:solidFill>
                <a:latin typeface="Arial"/>
                <a:cs typeface="Arial"/>
              </a:rPr>
              <a:t> </a:t>
            </a:r>
            <a:r>
              <a:rPr sz="2400" dirty="0">
                <a:solidFill>
                  <a:srgbClr val="636D7A"/>
                </a:solidFill>
                <a:latin typeface="Arial"/>
                <a:cs typeface="Arial"/>
              </a:rPr>
              <a:t>your</a:t>
            </a:r>
            <a:r>
              <a:rPr sz="2400" spc="-23" dirty="0">
                <a:solidFill>
                  <a:srgbClr val="636D7A"/>
                </a:solidFill>
                <a:latin typeface="Arial"/>
                <a:cs typeface="Arial"/>
              </a:rPr>
              <a:t> </a:t>
            </a:r>
            <a:r>
              <a:rPr sz="2400" dirty="0">
                <a:solidFill>
                  <a:srgbClr val="636D7A"/>
                </a:solidFill>
                <a:latin typeface="Arial"/>
                <a:cs typeface="Arial"/>
              </a:rPr>
              <a:t>contr</a:t>
            </a:r>
            <a:r>
              <a:rPr sz="2400" spc="-8" dirty="0">
                <a:solidFill>
                  <a:srgbClr val="636D7A"/>
                </a:solidFill>
                <a:latin typeface="Arial"/>
                <a:cs typeface="Arial"/>
              </a:rPr>
              <a:t>o</a:t>
            </a:r>
            <a:r>
              <a:rPr sz="2400" dirty="0">
                <a:solidFill>
                  <a:srgbClr val="636D7A"/>
                </a:solidFill>
                <a:latin typeface="Arial"/>
                <a:cs typeface="Arial"/>
              </a:rPr>
              <a:t>l</a:t>
            </a:r>
            <a:r>
              <a:rPr sz="2400" spc="-11" dirty="0">
                <a:solidFill>
                  <a:srgbClr val="636D7A"/>
                </a:solidFill>
                <a:latin typeface="Arial"/>
                <a:cs typeface="Arial"/>
              </a:rPr>
              <a:t> </a:t>
            </a:r>
            <a:r>
              <a:rPr sz="2400" dirty="0">
                <a:solidFill>
                  <a:srgbClr val="636D7A"/>
                </a:solidFill>
                <a:latin typeface="Arial"/>
                <a:cs typeface="Arial"/>
              </a:rPr>
              <a:t>p</a:t>
            </a:r>
            <a:r>
              <a:rPr sz="2400" spc="-8" dirty="0">
                <a:solidFill>
                  <a:srgbClr val="636D7A"/>
                </a:solidFill>
                <a:latin typeface="Arial"/>
                <a:cs typeface="Arial"/>
              </a:rPr>
              <a:t>a</a:t>
            </a:r>
            <a:r>
              <a:rPr sz="2400" dirty="0">
                <a:solidFill>
                  <a:srgbClr val="636D7A"/>
                </a:solidFill>
                <a:latin typeface="Arial"/>
                <a:cs typeface="Arial"/>
              </a:rPr>
              <a:t>n</a:t>
            </a:r>
            <a:r>
              <a:rPr sz="2400" spc="-8" dirty="0">
                <a:solidFill>
                  <a:srgbClr val="636D7A"/>
                </a:solidFill>
                <a:latin typeface="Arial"/>
                <a:cs typeface="Arial"/>
              </a:rPr>
              <a:t>e</a:t>
            </a:r>
            <a:r>
              <a:rPr sz="2400" dirty="0">
                <a:solidFill>
                  <a:srgbClr val="636D7A"/>
                </a:solidFill>
                <a:latin typeface="Arial"/>
                <a:cs typeface="Arial"/>
              </a:rPr>
              <a:t>l</a:t>
            </a:r>
            <a:r>
              <a:rPr lang="en-US" sz="2400" dirty="0">
                <a:solidFill>
                  <a:srgbClr val="636D7A"/>
                </a:solidFill>
                <a:latin typeface="Arial"/>
                <a:cs typeface="Arial"/>
              </a:rPr>
              <a:t>.</a:t>
            </a:r>
            <a:endParaRPr sz="2400" dirty="0">
              <a:latin typeface="Arial"/>
              <a:cs typeface="Arial"/>
            </a:endParaRPr>
          </a:p>
        </p:txBody>
      </p:sp>
      <p:sp>
        <p:nvSpPr>
          <p:cNvPr id="4" name="object 4"/>
          <p:cNvSpPr/>
          <p:nvPr/>
        </p:nvSpPr>
        <p:spPr>
          <a:xfrm>
            <a:off x="6591682" y="2273427"/>
            <a:ext cx="443483" cy="200367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390512" y="3607290"/>
            <a:ext cx="817254" cy="576091"/>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4294967295"/>
          </p:nvPr>
        </p:nvSpPr>
        <p:spPr>
          <a:xfrm>
            <a:off x="7748779" y="5804916"/>
            <a:ext cx="143255" cy="122770"/>
          </a:xfrm>
          <a:prstGeom prst="rect">
            <a:avLst/>
          </a:prstGeom>
        </p:spPr>
        <p:txBody>
          <a:bodyPr vert="horz" wrap="square" lIns="0" tIns="0" rIns="0" bIns="0" numCol="1" rtlCol="0" anchor="ctr" anchorCtr="0" compatLnSpc="1">
            <a:prstTxWarp prst="textNoShape">
              <a:avLst/>
            </a:prstTxWarp>
            <a:noAutofit/>
          </a:bodyPr>
          <a:lstStyle/>
          <a:p>
            <a:pPr marL="71438"/>
            <a:fld id="{81D60167-4931-47E6-BA6A-407CBD079E47}" type="slidenum">
              <a:rPr sz="750" spc="-8" dirty="0">
                <a:solidFill>
                  <a:srgbClr val="FFFFFF"/>
                </a:solidFill>
                <a:latin typeface="Arial"/>
                <a:cs typeface="Arial"/>
              </a:rPr>
              <a:pPr marL="71438"/>
              <a:t>2</a:t>
            </a:fld>
            <a:endParaRPr sz="750">
              <a:latin typeface="Arial"/>
              <a:cs typeface="Arial"/>
            </a:endParaRPr>
          </a:p>
        </p:txBody>
      </p:sp>
      <p:graphicFrame>
        <p:nvGraphicFramePr>
          <p:cNvPr id="6" name="object 6"/>
          <p:cNvGraphicFramePr>
            <a:graphicFrameLocks noGrp="1"/>
          </p:cNvGraphicFramePr>
          <p:nvPr/>
        </p:nvGraphicFramePr>
        <p:xfrm>
          <a:off x="6422993" y="3338836"/>
          <a:ext cx="749807" cy="1112996"/>
        </p:xfrm>
        <a:graphic>
          <a:graphicData uri="http://schemas.openxmlformats.org/drawingml/2006/table">
            <a:tbl>
              <a:tblPr firstRow="1" bandRow="1">
                <a:tableStyleId>{2D5ABB26-0587-4C30-8999-92F81FD0307C}</a:tableStyleId>
              </a:tblPr>
              <a:tblGrid>
                <a:gridCol w="63531">
                  <a:extLst>
                    <a:ext uri="{9D8B030D-6E8A-4147-A177-3AD203B41FA5}">
                      <a16:colId xmlns:a16="http://schemas.microsoft.com/office/drawing/2014/main" val="20000"/>
                    </a:ext>
                  </a:extLst>
                </a:gridCol>
                <a:gridCol w="622649">
                  <a:extLst>
                    <a:ext uri="{9D8B030D-6E8A-4147-A177-3AD203B41FA5}">
                      <a16:colId xmlns:a16="http://schemas.microsoft.com/office/drawing/2014/main" val="20001"/>
                    </a:ext>
                  </a:extLst>
                </a:gridCol>
                <a:gridCol w="63627">
                  <a:extLst>
                    <a:ext uri="{9D8B030D-6E8A-4147-A177-3AD203B41FA5}">
                      <a16:colId xmlns:a16="http://schemas.microsoft.com/office/drawing/2014/main" val="20002"/>
                    </a:ext>
                  </a:extLst>
                </a:gridCol>
              </a:tblGrid>
              <a:tr h="365760">
                <a:tc>
                  <a:txBody>
                    <a:bodyPr/>
                    <a:lstStyle/>
                    <a:p>
                      <a:endParaRPr sz="2400">
                        <a:latin typeface="Arial"/>
                        <a:cs typeface="Arial"/>
                      </a:endParaRPr>
                    </a:p>
                  </a:txBody>
                  <a:tcPr marL="0" marR="0" marT="0" marB="0">
                    <a:lnL w="9143">
                      <a:solidFill>
                        <a:srgbClr val="FF0000"/>
                      </a:solidFill>
                      <a:prstDash val="solid"/>
                    </a:lnL>
                    <a:lnT w="9143">
                      <a:solidFill>
                        <a:srgbClr val="FF0000"/>
                      </a:solidFill>
                      <a:prstDash val="solid"/>
                    </a:lnT>
                    <a:solidFill>
                      <a:srgbClr val="FF0000"/>
                    </a:solidFill>
                  </a:tcPr>
                </a:tc>
                <a:tc>
                  <a:txBody>
                    <a:bodyPr/>
                    <a:lstStyle/>
                    <a:p>
                      <a:endParaRPr sz="2400" dirty="0">
                        <a:latin typeface="Arial"/>
                        <a:cs typeface="Arial"/>
                      </a:endParaRPr>
                    </a:p>
                  </a:txBody>
                  <a:tcPr marL="0" marR="0" marT="0" marB="0">
                    <a:lnT w="9143">
                      <a:solidFill>
                        <a:srgbClr val="FF0000"/>
                      </a:solidFill>
                      <a:prstDash val="solid"/>
                    </a:lnT>
                    <a:lnB w="9144">
                      <a:solidFill>
                        <a:srgbClr val="FF0000"/>
                      </a:solidFill>
                      <a:prstDash val="solid"/>
                    </a:lnB>
                    <a:solidFill>
                      <a:srgbClr val="FF0000"/>
                    </a:solidFill>
                  </a:tcPr>
                </a:tc>
                <a:tc>
                  <a:txBody>
                    <a:bodyPr/>
                    <a:lstStyle/>
                    <a:p>
                      <a:endParaRPr sz="2400">
                        <a:latin typeface="Arial"/>
                        <a:cs typeface="Arial"/>
                      </a:endParaRPr>
                    </a:p>
                  </a:txBody>
                  <a:tcPr marL="0" marR="0" marT="0" marB="0">
                    <a:lnR w="9143">
                      <a:solidFill>
                        <a:srgbClr val="FF0000"/>
                      </a:solidFill>
                      <a:prstDash val="solid"/>
                    </a:lnR>
                    <a:lnT w="9143">
                      <a:solidFill>
                        <a:srgbClr val="FF0000"/>
                      </a:solidFill>
                      <a:prstDash val="solid"/>
                    </a:lnT>
                    <a:solidFill>
                      <a:srgbClr val="FF0000"/>
                    </a:solidFill>
                  </a:tcPr>
                </a:tc>
                <a:extLst>
                  <a:ext uri="{0D108BD9-81ED-4DB2-BD59-A6C34878D82A}">
                    <a16:rowId xmlns:a16="http://schemas.microsoft.com/office/drawing/2014/main" val="10000"/>
                  </a:ext>
                </a:extLst>
              </a:tr>
              <a:tr h="381476">
                <a:tc>
                  <a:txBody>
                    <a:bodyPr/>
                    <a:lstStyle/>
                    <a:p>
                      <a:endParaRPr sz="2400">
                        <a:latin typeface="Arial"/>
                        <a:cs typeface="Arial"/>
                      </a:endParaRPr>
                    </a:p>
                  </a:txBody>
                  <a:tcPr marL="0" marR="0" marT="0" marB="0">
                    <a:lnL w="9143">
                      <a:solidFill>
                        <a:srgbClr val="FF0000"/>
                      </a:solidFill>
                      <a:prstDash val="solid"/>
                    </a:lnL>
                    <a:lnR w="9144">
                      <a:solidFill>
                        <a:srgbClr val="FF0000"/>
                      </a:solidFill>
                      <a:prstDash val="solid"/>
                    </a:lnR>
                    <a:solidFill>
                      <a:srgbClr val="FF0000"/>
                    </a:solidFill>
                  </a:tcPr>
                </a:tc>
                <a:tc>
                  <a:txBody>
                    <a:bodyPr/>
                    <a:lstStyle/>
                    <a:p>
                      <a:endParaRPr sz="2400">
                        <a:latin typeface="Arial"/>
                        <a:cs typeface="Arial"/>
                      </a:endParaRPr>
                    </a:p>
                  </a:txBody>
                  <a:tcPr marL="0" marR="0" marT="0" marB="0">
                    <a:lnL w="9144">
                      <a:solidFill>
                        <a:srgbClr val="FF0000"/>
                      </a:solidFill>
                      <a:prstDash val="solid"/>
                    </a:lnL>
                    <a:lnR w="9144">
                      <a:solidFill>
                        <a:srgbClr val="FF0000"/>
                      </a:solidFill>
                      <a:prstDash val="solid"/>
                    </a:lnR>
                    <a:lnT w="9144">
                      <a:solidFill>
                        <a:srgbClr val="FF0000"/>
                      </a:solidFill>
                      <a:prstDash val="solid"/>
                    </a:lnT>
                    <a:lnB w="9144">
                      <a:solidFill>
                        <a:srgbClr val="FF0000"/>
                      </a:solidFill>
                      <a:prstDash val="solid"/>
                    </a:lnB>
                  </a:tcPr>
                </a:tc>
                <a:tc>
                  <a:txBody>
                    <a:bodyPr/>
                    <a:lstStyle/>
                    <a:p>
                      <a:endParaRPr sz="2400">
                        <a:latin typeface="Arial"/>
                        <a:cs typeface="Arial"/>
                      </a:endParaRPr>
                    </a:p>
                  </a:txBody>
                  <a:tcPr marL="0" marR="0" marT="0" marB="0">
                    <a:lnL w="9144">
                      <a:solidFill>
                        <a:srgbClr val="FF0000"/>
                      </a:solidFill>
                      <a:prstDash val="solid"/>
                    </a:lnL>
                    <a:lnR w="9143">
                      <a:solidFill>
                        <a:srgbClr val="FF0000"/>
                      </a:solidFill>
                      <a:prstDash val="solid"/>
                    </a:lnR>
                    <a:solidFill>
                      <a:srgbClr val="FF0000"/>
                    </a:solidFill>
                  </a:tcPr>
                </a:tc>
                <a:extLst>
                  <a:ext uri="{0D108BD9-81ED-4DB2-BD59-A6C34878D82A}">
                    <a16:rowId xmlns:a16="http://schemas.microsoft.com/office/drawing/2014/main" val="10001"/>
                  </a:ext>
                </a:extLst>
              </a:tr>
              <a:tr h="365760">
                <a:tc>
                  <a:txBody>
                    <a:bodyPr/>
                    <a:lstStyle/>
                    <a:p>
                      <a:endParaRPr sz="2400">
                        <a:latin typeface="Arial"/>
                        <a:cs typeface="Arial"/>
                      </a:endParaRPr>
                    </a:p>
                  </a:txBody>
                  <a:tcPr marL="0" marR="0" marT="0" marB="0">
                    <a:lnL w="9143">
                      <a:solidFill>
                        <a:srgbClr val="FF0000"/>
                      </a:solidFill>
                      <a:prstDash val="solid"/>
                    </a:lnL>
                    <a:lnB w="9143">
                      <a:solidFill>
                        <a:srgbClr val="FF0000"/>
                      </a:solidFill>
                      <a:prstDash val="solid"/>
                    </a:lnB>
                    <a:solidFill>
                      <a:srgbClr val="FF0000"/>
                    </a:solidFill>
                  </a:tcPr>
                </a:tc>
                <a:tc>
                  <a:txBody>
                    <a:bodyPr/>
                    <a:lstStyle/>
                    <a:p>
                      <a:endParaRPr sz="2400" dirty="0">
                        <a:latin typeface="Arial"/>
                        <a:cs typeface="Arial"/>
                      </a:endParaRPr>
                    </a:p>
                  </a:txBody>
                  <a:tcPr marL="0" marR="0" marT="0" marB="0">
                    <a:lnT w="9144">
                      <a:solidFill>
                        <a:srgbClr val="FF0000"/>
                      </a:solidFill>
                      <a:prstDash val="solid"/>
                    </a:lnT>
                    <a:lnB w="9143">
                      <a:solidFill>
                        <a:srgbClr val="FF0000"/>
                      </a:solidFill>
                      <a:prstDash val="solid"/>
                    </a:lnB>
                    <a:solidFill>
                      <a:srgbClr val="FF0000"/>
                    </a:solidFill>
                  </a:tcPr>
                </a:tc>
                <a:tc>
                  <a:txBody>
                    <a:bodyPr/>
                    <a:lstStyle/>
                    <a:p>
                      <a:endParaRPr sz="2400" dirty="0">
                        <a:latin typeface="Arial"/>
                        <a:cs typeface="Arial"/>
                      </a:endParaRPr>
                    </a:p>
                  </a:txBody>
                  <a:tcPr marL="0" marR="0" marT="0" marB="0">
                    <a:lnR w="9143">
                      <a:solidFill>
                        <a:srgbClr val="FF0000"/>
                      </a:solidFill>
                      <a:prstDash val="solid"/>
                    </a:lnR>
                    <a:lnB w="9143">
                      <a:solidFill>
                        <a:srgbClr val="FF0000"/>
                      </a:solidFill>
                      <a:prstDash val="solid"/>
                    </a:lnB>
                    <a:solidFill>
                      <a:srgbClr val="FF00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388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1506548"/>
            <a:ext cx="8305800" cy="3512024"/>
          </a:xfrm>
          <a:prstGeom prst="rect">
            <a:avLst/>
          </a:prstGeom>
        </p:spPr>
        <p:txBody>
          <a:bodyPr wrap="none" rtlCol="0">
            <a:normAutofit/>
          </a:bodyPr>
          <a:lstStyle/>
          <a:p>
            <a:pPr marL="0" indent="0" algn="ctr">
              <a:lnSpc>
                <a:spcPct val="80000"/>
              </a:lnSpc>
              <a:buFont typeface="Arial"/>
              <a:buNone/>
            </a:pPr>
            <a:r>
              <a:rPr lang="en-US" sz="8800" dirty="0">
                <a:latin typeface="Arial" panose="020B0604020202020204" pitchFamily="34" charset="0"/>
                <a:cs typeface="Arial" panose="020B0604020202020204" pitchFamily="34" charset="0"/>
              </a:rPr>
              <a:t>Q&amp;A</a:t>
            </a:r>
          </a:p>
          <a:p>
            <a:pPr marL="0" indent="0" algn="ctr">
              <a:lnSpc>
                <a:spcPct val="80000"/>
              </a:lnSpc>
              <a:buFont typeface="Arial"/>
              <a:buNone/>
            </a:pPr>
            <a:endParaRPr lang="en-US" sz="3600" dirty="0">
              <a:latin typeface="Arial" panose="020B0604020202020204" pitchFamily="34" charset="0"/>
              <a:cs typeface="Arial" panose="020B0604020202020204" pitchFamily="34" charset="0"/>
            </a:endParaRPr>
          </a:p>
          <a:p>
            <a:pPr marL="0" indent="0">
              <a:lnSpc>
                <a:spcPct val="80000"/>
              </a:lnSpc>
              <a:buFont typeface="Arial"/>
              <a:buNone/>
            </a:pPr>
            <a:endParaRPr lang="en-US" sz="3600" dirty="0">
              <a:latin typeface="Arial" panose="020B0604020202020204" pitchFamily="34" charset="0"/>
              <a:cs typeface="Arial" panose="020B0604020202020204" pitchFamily="34" charset="0"/>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a:p>
            <a:pPr marL="0" indent="0">
              <a:lnSpc>
                <a:spcPct val="80000"/>
              </a:lnSpc>
              <a:buFont typeface="Arial"/>
              <a:buNone/>
            </a:pPr>
            <a:endParaRPr lang="en-US" sz="2200" dirty="0">
              <a:solidFill>
                <a:schemeClr val="accent5">
                  <a:lumMod val="75000"/>
                </a:schemeClr>
              </a:solidFill>
              <a:latin typeface="Myriad Pro" pitchFamily="34" charset="0"/>
              <a:cs typeface="Arial"/>
            </a:endParaRPr>
          </a:p>
        </p:txBody>
      </p:sp>
      <p:pic>
        <p:nvPicPr>
          <p:cNvPr id="4" name="Picture 2" descr="http://pngimg.com/upload/ribbon_PNG15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501788"/>
            <a:ext cx="1066800" cy="15167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p:cNvSpPr txBox="1">
            <a:spLocks/>
          </p:cNvSpPr>
          <p:nvPr/>
        </p:nvSpPr>
        <p:spPr>
          <a:xfrm>
            <a:off x="6553208" y="6553200"/>
            <a:ext cx="2511425" cy="4021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48EF7D-4C2F-4A4D-A3BA-FD862940FE1D}" type="slidenum">
              <a:rPr lang="en-US" sz="1000" smtClean="0">
                <a:solidFill>
                  <a:schemeClr val="bg1"/>
                </a:solidFill>
                <a:latin typeface="Arial" panose="020B0604020202020204" pitchFamily="34" charset="0"/>
                <a:cs typeface="Arial" panose="020B0604020202020204" pitchFamily="34" charset="0"/>
              </a:rPr>
              <a:pPr algn="r"/>
              <a:t>20</a:t>
            </a:fld>
            <a:endParaRPr lang="en-US" sz="1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819400"/>
            <a:ext cx="1885950" cy="2704080"/>
          </a:xfrm>
          <a:prstGeom prst="rect">
            <a:avLst/>
          </a:prstGeom>
        </p:spPr>
      </p:pic>
    </p:spTree>
    <p:extLst>
      <p:ext uri="{BB962C8B-B14F-4D97-AF65-F5344CB8AC3E}">
        <p14:creationId xmlns:p14="http://schemas.microsoft.com/office/powerpoint/2010/main" val="1652131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914400"/>
          </a:xfrm>
          <a:prstGeom prst="rect">
            <a:avLst/>
          </a:prstGeom>
        </p:spPr>
        <p:txBody>
          <a:bodyPr wrap="square" rtlCol="0" anchor="ctr">
            <a:noAutofit/>
          </a:bodyPr>
          <a:lstStyle/>
          <a:p>
            <a:pPr>
              <a:lnSpc>
                <a:spcPct val="80000"/>
              </a:lnSpc>
            </a:pPr>
            <a:r>
              <a:rPr lang="en-US" sz="3200" dirty="0">
                <a:solidFill>
                  <a:prstClr val="white"/>
                </a:solidFill>
                <a:latin typeface="Arial" panose="020B0604020202020204" pitchFamily="34" charset="0"/>
                <a:cs typeface="Arial" panose="020B0604020202020204" pitchFamily="34" charset="0"/>
              </a:rPr>
              <a:t>Thank you!</a:t>
            </a:r>
            <a:endParaRPr lang="en-US" sz="3200" dirty="0" err="1">
              <a:solidFill>
                <a:srgbClr val="646E7B"/>
              </a:solidFill>
              <a:latin typeface="Arial" panose="020B0604020202020204" pitchFamily="34" charset="0"/>
              <a:cs typeface="Arial" panose="020B0604020202020204" pitchFamily="34" charset="0"/>
            </a:endParaRPr>
          </a:p>
        </p:txBody>
      </p:sp>
      <p:sp>
        <p:nvSpPr>
          <p:cNvPr id="5" name="Slide Number Placeholder 2"/>
          <p:cNvSpPr txBox="1">
            <a:spLocks/>
          </p:cNvSpPr>
          <p:nvPr/>
        </p:nvSpPr>
        <p:spPr>
          <a:xfrm>
            <a:off x="6553208" y="6553200"/>
            <a:ext cx="2511425" cy="4021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48EF7D-4C2F-4A4D-A3BA-FD862940FE1D}" type="slidenum">
              <a:rPr lang="en-US" sz="1000" smtClean="0">
                <a:solidFill>
                  <a:schemeClr val="bg1"/>
                </a:solidFill>
                <a:latin typeface="Arial" panose="020B0604020202020204" pitchFamily="34" charset="0"/>
                <a:cs typeface="Arial" panose="020B0604020202020204" pitchFamily="34" charset="0"/>
              </a:rPr>
              <a:pPr algn="r"/>
              <a:t>21</a:t>
            </a:fld>
            <a:endParaRPr lang="en-US" sz="1000" dirty="0">
              <a:solidFill>
                <a:schemeClr val="bg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2182018" y="2371725"/>
            <a:ext cx="4779963" cy="2114550"/>
          </a:xfrm>
          <a:prstGeom prst="rect">
            <a:avLst/>
          </a:prstGeom>
          <a:noFill/>
          <a:ln w="9525">
            <a:noFill/>
            <a:miter lim="800000"/>
            <a:headEnd/>
            <a:tailEnd/>
          </a:ln>
          <a:effectLst/>
        </p:spPr>
      </p:pic>
    </p:spTree>
    <p:extLst>
      <p:ext uri="{BB962C8B-B14F-4D97-AF65-F5344CB8AC3E}">
        <p14:creationId xmlns:p14="http://schemas.microsoft.com/office/powerpoint/2010/main" val="120408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70078" y="1676400"/>
            <a:ext cx="3600449" cy="4680328"/>
          </a:xfrm>
          <a:prstGeom prst="rect">
            <a:avLst/>
          </a:prstGeom>
          <a:blipFill>
            <a:blip r:embed="rId3" cstate="print"/>
            <a:stretch>
              <a:fillRect/>
            </a:stretch>
          </a:blipFill>
        </p:spPr>
        <p:txBody>
          <a:bodyPr wrap="square" lIns="0" tIns="0" rIns="0" bIns="0" rtlCol="0">
            <a:noAutofit/>
          </a:bodyPr>
          <a:lstStyle/>
          <a:p>
            <a:endParaRPr/>
          </a:p>
        </p:txBody>
      </p:sp>
      <p:sp>
        <p:nvSpPr>
          <p:cNvPr id="2" name="object 2"/>
          <p:cNvSpPr txBox="1">
            <a:spLocks noGrp="1"/>
          </p:cNvSpPr>
          <p:nvPr>
            <p:ph type="title"/>
          </p:nvPr>
        </p:nvSpPr>
        <p:spPr>
          <a:prstGeom prst="rect">
            <a:avLst/>
          </a:prstGeom>
        </p:spPr>
        <p:txBody>
          <a:bodyPr vert="horz" wrap="square" lIns="0" tIns="0" rIns="0" bIns="0" numCol="1" rtlCol="0" anchor="ctr" anchorCtr="0" compatLnSpc="1">
            <a:prstTxWarp prst="textNoShape">
              <a:avLst/>
            </a:prstTxWarp>
            <a:noAutofit/>
          </a:bodyPr>
          <a:lstStyle/>
          <a:p>
            <a:pPr>
              <a:lnSpc>
                <a:spcPct val="100000"/>
              </a:lnSpc>
            </a:pPr>
            <a:r>
              <a:rPr lang="en-US" sz="3200" dirty="0">
                <a:solidFill>
                  <a:srgbClr val="FFFFFF"/>
                </a:solidFill>
              </a:rPr>
              <a:t> </a:t>
            </a:r>
            <a:r>
              <a:rPr sz="3200" dirty="0">
                <a:solidFill>
                  <a:srgbClr val="FFFFFF"/>
                </a:solidFill>
              </a:rPr>
              <a:t>Introductions</a:t>
            </a:r>
            <a:endParaRPr sz="3200" dirty="0"/>
          </a:p>
        </p:txBody>
      </p:sp>
      <p:sp>
        <p:nvSpPr>
          <p:cNvPr id="6" name="object 6"/>
          <p:cNvSpPr txBox="1"/>
          <p:nvPr/>
        </p:nvSpPr>
        <p:spPr>
          <a:xfrm>
            <a:off x="5033078" y="2616097"/>
            <a:ext cx="4561398" cy="543153"/>
          </a:xfrm>
          <a:prstGeom prst="rect">
            <a:avLst/>
          </a:prstGeom>
        </p:spPr>
        <p:txBody>
          <a:bodyPr vert="horz" wrap="square" lIns="0" tIns="0" rIns="0" bIns="0" rtlCol="0">
            <a:noAutofit/>
          </a:bodyPr>
          <a:lstStyle/>
          <a:p>
            <a:pPr marL="9525" marR="1941195"/>
            <a:r>
              <a:rPr lang="en-US" spc="-30" dirty="0">
                <a:solidFill>
                  <a:srgbClr val="636D7A"/>
                </a:solidFill>
                <a:latin typeface="Arial" charset="0"/>
                <a:ea typeface="Arial" charset="0"/>
                <a:cs typeface="Arial" charset="0"/>
              </a:rPr>
              <a:t>Ryan Brown</a:t>
            </a:r>
          </a:p>
          <a:p>
            <a:pPr marL="9525" marR="1941195"/>
            <a:r>
              <a:rPr lang="en-US" spc="-30" dirty="0">
                <a:solidFill>
                  <a:srgbClr val="636D7A"/>
                </a:solidFill>
                <a:latin typeface="Arial" charset="0"/>
                <a:ea typeface="Arial" charset="0"/>
                <a:cs typeface="Arial" charset="0"/>
              </a:rPr>
              <a:t>Sacramento, CA</a:t>
            </a:r>
            <a:endParaRPr dirty="0">
              <a:latin typeface="Arial" charset="0"/>
              <a:ea typeface="Arial" charset="0"/>
              <a:cs typeface="Arial" charset="0"/>
            </a:endParaRPr>
          </a:p>
        </p:txBody>
      </p:sp>
      <p:sp>
        <p:nvSpPr>
          <p:cNvPr id="10" name="object 10"/>
          <p:cNvSpPr/>
          <p:nvPr/>
        </p:nvSpPr>
        <p:spPr>
          <a:xfrm>
            <a:off x="1856448" y="2229155"/>
            <a:ext cx="1908486" cy="1101781"/>
          </a:xfrm>
          <a:custGeom>
            <a:avLst/>
            <a:gdLst/>
            <a:ahLst/>
            <a:cxnLst/>
            <a:rect l="l" t="t" r="r" b="b"/>
            <a:pathLst>
              <a:path w="990600" h="541909">
                <a:moveTo>
                  <a:pt x="0" y="541909"/>
                </a:moveTo>
                <a:lnTo>
                  <a:pt x="990600" y="0"/>
                </a:lnTo>
              </a:path>
            </a:pathLst>
          </a:custGeom>
          <a:ln w="25908">
            <a:solidFill>
              <a:srgbClr val="7E7E7E"/>
            </a:solidFill>
          </a:ln>
        </p:spPr>
        <p:txBody>
          <a:bodyPr wrap="square" lIns="0" tIns="0" rIns="0" bIns="0" rtlCol="0">
            <a:noAutofit/>
          </a:bodyPr>
          <a:lstStyle/>
          <a:p>
            <a:endParaRPr/>
          </a:p>
        </p:txBody>
      </p:sp>
      <p:sp>
        <p:nvSpPr>
          <p:cNvPr id="12" name="object 12"/>
          <p:cNvSpPr/>
          <p:nvPr/>
        </p:nvSpPr>
        <p:spPr>
          <a:xfrm flipV="1">
            <a:off x="1722527" y="3393662"/>
            <a:ext cx="3459225" cy="526287"/>
          </a:xfrm>
          <a:custGeom>
            <a:avLst/>
            <a:gdLst/>
            <a:ahLst/>
            <a:cxnLst/>
            <a:rect l="l" t="t" r="r" b="b"/>
            <a:pathLst>
              <a:path w="1299972" h="558673">
                <a:moveTo>
                  <a:pt x="0" y="558673"/>
                </a:moveTo>
                <a:lnTo>
                  <a:pt x="1299972" y="0"/>
                </a:lnTo>
              </a:path>
            </a:pathLst>
          </a:custGeom>
          <a:ln w="25908">
            <a:solidFill>
              <a:srgbClr val="7E7E7E"/>
            </a:solidFill>
          </a:ln>
        </p:spPr>
        <p:txBody>
          <a:bodyPr wrap="square" lIns="0" tIns="0" rIns="0" bIns="0" rtlCol="0">
            <a:noAutofit/>
          </a:bodyPr>
          <a:lstStyle/>
          <a:p>
            <a:endParaRPr/>
          </a:p>
        </p:txBody>
      </p:sp>
      <p:sp>
        <p:nvSpPr>
          <p:cNvPr id="20" name="object 20"/>
          <p:cNvSpPr txBox="1"/>
          <p:nvPr/>
        </p:nvSpPr>
        <p:spPr>
          <a:xfrm>
            <a:off x="3829668" y="2909958"/>
            <a:ext cx="231137" cy="343129"/>
          </a:xfrm>
          <a:prstGeom prst="rect">
            <a:avLst/>
          </a:prstGeom>
        </p:spPr>
        <p:txBody>
          <a:bodyPr vert="horz" wrap="square" lIns="0" tIns="0" rIns="0" bIns="0" rtlCol="0">
            <a:noAutofit/>
          </a:bodyPr>
          <a:lstStyle/>
          <a:p>
            <a:pPr marL="9525" marR="9525"/>
            <a:endParaRPr sz="900" dirty="0">
              <a:latin typeface="Times New Roman"/>
              <a:cs typeface="Times New Roman"/>
            </a:endParaRPr>
          </a:p>
        </p:txBody>
      </p:sp>
      <p:sp>
        <p:nvSpPr>
          <p:cNvPr id="22" name="object 22"/>
          <p:cNvSpPr/>
          <p:nvPr/>
        </p:nvSpPr>
        <p:spPr>
          <a:xfrm>
            <a:off x="1856448" y="2932906"/>
            <a:ext cx="2442417" cy="171409"/>
          </a:xfrm>
          <a:custGeom>
            <a:avLst/>
            <a:gdLst/>
            <a:ahLst/>
            <a:cxnLst/>
            <a:rect l="l" t="t" r="r" b="b"/>
            <a:pathLst>
              <a:path w="1570355" h="231140">
                <a:moveTo>
                  <a:pt x="0" y="231140"/>
                </a:moveTo>
                <a:lnTo>
                  <a:pt x="1570355" y="0"/>
                </a:lnTo>
              </a:path>
            </a:pathLst>
          </a:custGeom>
          <a:ln w="25908">
            <a:solidFill>
              <a:srgbClr val="7E7E7E"/>
            </a:solidFill>
          </a:ln>
        </p:spPr>
        <p:txBody>
          <a:bodyPr wrap="square" lIns="0" tIns="0" rIns="0" bIns="0" rtlCol="0">
            <a:noAutofit/>
          </a:bodyPr>
          <a:lstStyle/>
          <a:p>
            <a:endParaRPr/>
          </a:p>
        </p:txBody>
      </p:sp>
      <p:sp>
        <p:nvSpPr>
          <p:cNvPr id="23" name="object 23"/>
          <p:cNvSpPr txBox="1"/>
          <p:nvPr/>
        </p:nvSpPr>
        <p:spPr>
          <a:xfrm>
            <a:off x="7323609" y="5535702"/>
            <a:ext cx="105904" cy="162302"/>
          </a:xfrm>
          <a:prstGeom prst="rect">
            <a:avLst/>
          </a:prstGeom>
        </p:spPr>
        <p:txBody>
          <a:bodyPr vert="horz" wrap="square" lIns="0" tIns="0" rIns="0" bIns="0" rtlCol="0">
            <a:noAutofit/>
          </a:bodyPr>
          <a:lstStyle/>
          <a:p>
            <a:pPr marL="9525"/>
            <a:r>
              <a:rPr sz="750" spc="-8" dirty="0">
                <a:solidFill>
                  <a:srgbClr val="FFFFFF"/>
                </a:solidFill>
                <a:latin typeface="Arial"/>
                <a:cs typeface="Arial"/>
              </a:rPr>
              <a:t>3</a:t>
            </a:r>
            <a:endParaRPr sz="750">
              <a:latin typeface="Arial"/>
              <a:cs typeface="Arial"/>
            </a:endParaRPr>
          </a:p>
        </p:txBody>
      </p:sp>
      <p:sp>
        <p:nvSpPr>
          <p:cNvPr id="8" name="Rectangle 7"/>
          <p:cNvSpPr/>
          <p:nvPr/>
        </p:nvSpPr>
        <p:spPr>
          <a:xfrm>
            <a:off x="5322976" y="3554899"/>
            <a:ext cx="1949052" cy="646331"/>
          </a:xfrm>
          <a:prstGeom prst="rect">
            <a:avLst/>
          </a:prstGeom>
        </p:spPr>
        <p:txBody>
          <a:bodyPr wrap="square">
            <a:spAutoFit/>
          </a:bodyPr>
          <a:lstStyle/>
          <a:p>
            <a:r>
              <a:rPr lang="en-US" dirty="0">
                <a:latin typeface="Arial" charset="0"/>
                <a:ea typeface="Arial" charset="0"/>
                <a:cs typeface="Arial" charset="0"/>
              </a:rPr>
              <a:t>Lisa Smusz</a:t>
            </a:r>
          </a:p>
          <a:p>
            <a:r>
              <a:rPr lang="en-US" dirty="0">
                <a:latin typeface="Arial" charset="0"/>
                <a:ea typeface="Arial" charset="0"/>
                <a:cs typeface="Arial" charset="0"/>
              </a:rPr>
              <a:t>Alameda, CA</a:t>
            </a:r>
          </a:p>
        </p:txBody>
      </p:sp>
      <p:sp>
        <p:nvSpPr>
          <p:cNvPr id="24" name="TextBox 23"/>
          <p:cNvSpPr txBox="1"/>
          <p:nvPr/>
        </p:nvSpPr>
        <p:spPr>
          <a:xfrm>
            <a:off x="4393103" y="1595735"/>
            <a:ext cx="1931497" cy="646331"/>
          </a:xfrm>
          <a:prstGeom prst="rect">
            <a:avLst/>
          </a:prstGeom>
          <a:noFill/>
          <a:ln>
            <a:noFill/>
          </a:ln>
        </p:spPr>
        <p:txBody>
          <a:bodyPr wrap="square" rtlCol="0">
            <a:spAutoFit/>
          </a:bodyPr>
          <a:lstStyle/>
          <a:p>
            <a:r>
              <a:rPr lang="en-US" dirty="0">
                <a:latin typeface="Arial" charset="0"/>
                <a:ea typeface="Arial" charset="0"/>
                <a:cs typeface="Arial" charset="0"/>
              </a:rPr>
              <a:t>Aubrey Lara</a:t>
            </a:r>
          </a:p>
          <a:p>
            <a:r>
              <a:rPr lang="en-US" dirty="0">
                <a:latin typeface="Arial" charset="0"/>
                <a:ea typeface="Arial" charset="0"/>
                <a:cs typeface="Arial" charset="0"/>
              </a:rPr>
              <a:t>Sacramento</a:t>
            </a:r>
            <a:r>
              <a:rPr lang="en-US" sz="1600" dirty="0">
                <a:latin typeface="Arial" charset="0"/>
                <a:ea typeface="Arial" charset="0"/>
                <a:cs typeface="Arial" charset="0"/>
              </a:rPr>
              <a:t>, CA</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991" t="5961" r="7746" b="23509"/>
          <a:stretch/>
        </p:blipFill>
        <p:spPr>
          <a:xfrm>
            <a:off x="3314861" y="1277305"/>
            <a:ext cx="1078242" cy="1101788"/>
          </a:xfrm>
          <a:prstGeom prst="rect">
            <a:avLst/>
          </a:prstGeom>
        </p:spPr>
      </p:pic>
      <p:pic>
        <p:nvPicPr>
          <p:cNvPr id="5" name="Picture 4">
            <a:extLst>
              <a:ext uri="{FF2B5EF4-FFF2-40B4-BE49-F238E27FC236}">
                <a16:creationId xmlns:a16="http://schemas.microsoft.com/office/drawing/2014/main" id="{905B7E6E-4839-9141-BA17-DE792C033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935" y="3615925"/>
            <a:ext cx="1032275" cy="1032275"/>
          </a:xfrm>
          <a:prstGeom prst="rect">
            <a:avLst/>
          </a:prstGeom>
        </p:spPr>
      </p:pic>
      <p:pic>
        <p:nvPicPr>
          <p:cNvPr id="14" name="Picture 13">
            <a:extLst>
              <a:ext uri="{FF2B5EF4-FFF2-40B4-BE49-F238E27FC236}">
                <a16:creationId xmlns:a16="http://schemas.microsoft.com/office/drawing/2014/main" id="{9624B3BA-E760-3F4E-A380-F11791BF9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4576" y="2432937"/>
            <a:ext cx="1101782" cy="1101782"/>
          </a:xfrm>
          <a:prstGeom prst="rect">
            <a:avLst/>
          </a:prstGeom>
        </p:spPr>
      </p:pic>
    </p:spTree>
    <p:extLst>
      <p:ext uri="{BB962C8B-B14F-4D97-AF65-F5344CB8AC3E}">
        <p14:creationId xmlns:p14="http://schemas.microsoft.com/office/powerpoint/2010/main" val="91652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4876" y="0"/>
            <a:ext cx="3971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Content Placeholder 2"/>
          <p:cNvSpPr txBox="1">
            <a:spLocks/>
          </p:cNvSpPr>
          <p:nvPr/>
        </p:nvSpPr>
        <p:spPr bwMode="auto">
          <a:xfrm>
            <a:off x="5331398" y="-228600"/>
            <a:ext cx="3678781" cy="64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Geneva" pitchFamily="127" charset="-128"/>
              </a:defRPr>
            </a:lvl1pPr>
            <a:lvl2pPr marL="742950" indent="-285750" eaLnBrk="0" hangingPunct="0">
              <a:defRPr>
                <a:solidFill>
                  <a:schemeClr val="tx1"/>
                </a:solidFill>
                <a:latin typeface="Calibri" pitchFamily="34" charset="0"/>
                <a:ea typeface="Geneva" pitchFamily="127" charset="-128"/>
              </a:defRPr>
            </a:lvl2pPr>
            <a:lvl3pPr marL="1143000" indent="-228600" eaLnBrk="0" hangingPunct="0">
              <a:defRPr>
                <a:solidFill>
                  <a:schemeClr val="tx1"/>
                </a:solidFill>
                <a:latin typeface="Calibri" pitchFamily="34" charset="0"/>
                <a:ea typeface="Geneva" pitchFamily="127" charset="-128"/>
              </a:defRPr>
            </a:lvl3pPr>
            <a:lvl4pPr marL="1600200" indent="-228600" eaLnBrk="0" hangingPunct="0">
              <a:defRPr>
                <a:solidFill>
                  <a:schemeClr val="tx1"/>
                </a:solidFill>
                <a:latin typeface="Calibri" pitchFamily="34" charset="0"/>
                <a:ea typeface="Geneva" pitchFamily="127" charset="-128"/>
              </a:defRPr>
            </a:lvl4pPr>
            <a:lvl5pPr marL="2057400" indent="-228600" eaLnBrk="0" hangingPunct="0">
              <a:defRPr>
                <a:solidFill>
                  <a:schemeClr val="tx1"/>
                </a:solidFill>
                <a:latin typeface="Calibri" pitchFamily="34" charset="0"/>
                <a:ea typeface="Geneva" pitchFamily="127" charset="-128"/>
              </a:defRPr>
            </a:lvl5pPr>
            <a:lvl6pPr marL="2514600" indent="-228600" defTabSz="457200" eaLnBrk="0" fontAlgn="base" hangingPunct="0">
              <a:spcBef>
                <a:spcPct val="0"/>
              </a:spcBef>
              <a:spcAft>
                <a:spcPct val="0"/>
              </a:spcAft>
              <a:defRPr>
                <a:solidFill>
                  <a:schemeClr val="tx1"/>
                </a:solidFill>
                <a:latin typeface="Calibri" pitchFamily="34" charset="0"/>
                <a:ea typeface="Geneva" pitchFamily="127" charset="-128"/>
              </a:defRPr>
            </a:lvl6pPr>
            <a:lvl7pPr marL="2971800" indent="-228600" defTabSz="457200" eaLnBrk="0" fontAlgn="base" hangingPunct="0">
              <a:spcBef>
                <a:spcPct val="0"/>
              </a:spcBef>
              <a:spcAft>
                <a:spcPct val="0"/>
              </a:spcAft>
              <a:defRPr>
                <a:solidFill>
                  <a:schemeClr val="tx1"/>
                </a:solidFill>
                <a:latin typeface="Calibri" pitchFamily="34" charset="0"/>
                <a:ea typeface="Geneva" pitchFamily="127" charset="-128"/>
              </a:defRPr>
            </a:lvl7pPr>
            <a:lvl8pPr marL="3429000" indent="-228600" defTabSz="457200" eaLnBrk="0" fontAlgn="base" hangingPunct="0">
              <a:spcBef>
                <a:spcPct val="0"/>
              </a:spcBef>
              <a:spcAft>
                <a:spcPct val="0"/>
              </a:spcAft>
              <a:defRPr>
                <a:solidFill>
                  <a:schemeClr val="tx1"/>
                </a:solidFill>
                <a:latin typeface="Calibri" pitchFamily="34" charset="0"/>
                <a:ea typeface="Geneva" pitchFamily="127" charset="-128"/>
              </a:defRPr>
            </a:lvl8pPr>
            <a:lvl9pPr marL="3886200" indent="-228600" defTabSz="457200" eaLnBrk="0" fontAlgn="base" hangingPunct="0">
              <a:spcBef>
                <a:spcPct val="0"/>
              </a:spcBef>
              <a:spcAft>
                <a:spcPct val="0"/>
              </a:spcAft>
              <a:defRPr>
                <a:solidFill>
                  <a:schemeClr val="tx1"/>
                </a:solidFill>
                <a:latin typeface="Calibri" pitchFamily="34" charset="0"/>
                <a:ea typeface="Geneva" pitchFamily="127" charset="-128"/>
              </a:defRPr>
            </a:lvl9pPr>
          </a:lstStyle>
          <a:p>
            <a:pPr defTabSz="457200" fontAlgn="base">
              <a:spcBef>
                <a:spcPct val="0"/>
              </a:spcBef>
              <a:spcAft>
                <a:spcPct val="0"/>
              </a:spcAft>
              <a:buClr>
                <a:srgbClr val="8CD600"/>
              </a:buClr>
            </a:pPr>
            <a:endParaRPr lang="en-US" sz="2000" b="1" dirty="0">
              <a:solidFill>
                <a:prstClr val="white"/>
              </a:solidFill>
              <a:latin typeface="Arial" panose="020B0604020202020204" pitchFamily="34" charset="0"/>
              <a:cs typeface="Arial" panose="020B0604020202020204" pitchFamily="34" charset="0"/>
            </a:endParaRPr>
          </a:p>
          <a:p>
            <a:pPr marL="342900" indent="-342900" defTabSz="457200" fontAlgn="base">
              <a:spcBef>
                <a:spcPct val="0"/>
              </a:spcBef>
              <a:spcAft>
                <a:spcPct val="0"/>
              </a:spcAft>
              <a:buClr>
                <a:srgbClr val="8CD600"/>
              </a:buClr>
              <a:buFont typeface="Arial" charset="0"/>
              <a:buChar char="•"/>
            </a:pPr>
            <a:r>
              <a:rPr lang="en-US" sz="2400" dirty="0">
                <a:solidFill>
                  <a:prstClr val="white"/>
                </a:solidFill>
                <a:latin typeface="Arial" panose="020B0604020202020204" pitchFamily="34" charset="0"/>
                <a:cs typeface="Arial" panose="020B0604020202020204" pitchFamily="34" charset="0"/>
              </a:rPr>
              <a:t>Provide an overview of how traumatic events impact individual and community mental health</a:t>
            </a:r>
            <a:br>
              <a:rPr lang="en-US" sz="2400" dirty="0">
                <a:solidFill>
                  <a:prstClr val="white"/>
                </a:solidFill>
                <a:latin typeface="Arial" panose="020B0604020202020204" pitchFamily="34" charset="0"/>
                <a:cs typeface="Arial" panose="020B0604020202020204" pitchFamily="34" charset="0"/>
              </a:rPr>
            </a:br>
            <a:endParaRPr lang="en-US" sz="2400" dirty="0">
              <a:solidFill>
                <a:prstClr val="white"/>
              </a:solidFill>
              <a:latin typeface="Arial" panose="020B0604020202020204" pitchFamily="34" charset="0"/>
              <a:cs typeface="Arial" panose="020B0604020202020204" pitchFamily="34" charset="0"/>
            </a:endParaRPr>
          </a:p>
          <a:p>
            <a:pPr marL="342900" indent="-342900" defTabSz="457200" fontAlgn="base">
              <a:spcBef>
                <a:spcPct val="0"/>
              </a:spcBef>
              <a:spcAft>
                <a:spcPct val="0"/>
              </a:spcAft>
              <a:buClr>
                <a:srgbClr val="8CD600"/>
              </a:buClr>
              <a:buFont typeface="Arial" charset="0"/>
              <a:buChar char="•"/>
            </a:pPr>
            <a:r>
              <a:rPr lang="en-US" sz="2400" dirty="0">
                <a:solidFill>
                  <a:prstClr val="white"/>
                </a:solidFill>
                <a:latin typeface="Arial" panose="020B0604020202020204" pitchFamily="34" charset="0"/>
                <a:cs typeface="Arial" panose="020B0604020202020204" pitchFamily="34" charset="0"/>
              </a:rPr>
              <a:t>Discuss what self-care is and why it’s important to prioritize</a:t>
            </a:r>
            <a:br>
              <a:rPr lang="en-US" sz="2400" dirty="0">
                <a:solidFill>
                  <a:prstClr val="white"/>
                </a:solidFill>
                <a:latin typeface="Arial" panose="020B0604020202020204" pitchFamily="34" charset="0"/>
                <a:cs typeface="Arial" panose="020B0604020202020204" pitchFamily="34" charset="0"/>
              </a:rPr>
            </a:br>
            <a:endParaRPr lang="en-US" sz="2400" dirty="0">
              <a:solidFill>
                <a:prstClr val="white"/>
              </a:solidFill>
              <a:latin typeface="Arial" panose="020B0604020202020204" pitchFamily="34" charset="0"/>
              <a:cs typeface="Arial" panose="020B0604020202020204" pitchFamily="34" charset="0"/>
            </a:endParaRPr>
          </a:p>
          <a:p>
            <a:pPr marL="342900" indent="-342900" defTabSz="457200" fontAlgn="base">
              <a:spcBef>
                <a:spcPct val="0"/>
              </a:spcBef>
              <a:spcAft>
                <a:spcPct val="0"/>
              </a:spcAft>
              <a:buClr>
                <a:srgbClr val="8CD600"/>
              </a:buClr>
              <a:buFont typeface="Arial" charset="0"/>
              <a:buChar char="•"/>
            </a:pPr>
            <a:r>
              <a:rPr lang="en-US" sz="2400" dirty="0">
                <a:solidFill>
                  <a:prstClr val="white"/>
                </a:solidFill>
                <a:latin typeface="Arial" panose="020B0604020202020204" pitchFamily="34" charset="0"/>
                <a:cs typeface="Arial" panose="020B0604020202020204" pitchFamily="34" charset="0"/>
              </a:rPr>
              <a:t>Share self-care strategies for ourselves and others</a:t>
            </a:r>
            <a:br>
              <a:rPr lang="en-US" sz="2400" dirty="0">
                <a:solidFill>
                  <a:prstClr val="white"/>
                </a:solidFill>
                <a:latin typeface="Arial" panose="020B0604020202020204" pitchFamily="34" charset="0"/>
                <a:cs typeface="Arial" panose="020B0604020202020204" pitchFamily="34" charset="0"/>
              </a:rPr>
            </a:br>
            <a:endParaRPr lang="en-US" sz="2400" dirty="0">
              <a:solidFill>
                <a:prstClr val="white"/>
              </a:solidFill>
              <a:latin typeface="Arial" panose="020B0604020202020204" pitchFamily="34" charset="0"/>
              <a:cs typeface="Arial" panose="020B0604020202020204" pitchFamily="34" charset="0"/>
            </a:endParaRPr>
          </a:p>
          <a:p>
            <a:pPr marL="342900" indent="-342900" defTabSz="457200" fontAlgn="base">
              <a:spcBef>
                <a:spcPct val="0"/>
              </a:spcBef>
              <a:spcAft>
                <a:spcPct val="0"/>
              </a:spcAft>
              <a:buClr>
                <a:srgbClr val="8CD600"/>
              </a:buClr>
              <a:buFont typeface="Arial" charset="0"/>
              <a:buChar char="•"/>
            </a:pPr>
            <a:r>
              <a:rPr lang="en-US" sz="2400" dirty="0">
                <a:solidFill>
                  <a:prstClr val="white"/>
                </a:solidFill>
                <a:latin typeface="Arial" panose="020B0604020202020204" pitchFamily="34" charset="0"/>
                <a:cs typeface="Arial" panose="020B0604020202020204" pitchFamily="34" charset="0"/>
              </a:rPr>
              <a:t>Review the new Self-Care Resources from Each Mind Matters and other resources</a:t>
            </a:r>
          </a:p>
          <a:p>
            <a:pPr defTabSz="457200" fontAlgn="base">
              <a:spcBef>
                <a:spcPct val="0"/>
              </a:spcBef>
              <a:spcAft>
                <a:spcPct val="0"/>
              </a:spcAft>
              <a:buClr>
                <a:srgbClr val="8CD600"/>
              </a:buClr>
            </a:pPr>
            <a:endParaRPr lang="en-US" sz="2000" b="1" dirty="0">
              <a:solidFill>
                <a:srgbClr val="8CD600"/>
              </a:solidFill>
              <a:latin typeface="Arial" panose="020B0604020202020204" pitchFamily="34" charset="0"/>
              <a:cs typeface="Arial" panose="020B0604020202020204" pitchFamily="34" charset="0"/>
            </a:endParaRPr>
          </a:p>
          <a:p>
            <a:pPr defTabSz="457200" fontAlgn="base">
              <a:spcBef>
                <a:spcPct val="0"/>
              </a:spcBef>
              <a:spcAft>
                <a:spcPct val="0"/>
              </a:spcAft>
              <a:buClr>
                <a:srgbClr val="8CD600"/>
              </a:buClr>
            </a:pPr>
            <a:endParaRPr lang="en-US" sz="2000" dirty="0">
              <a:solidFill>
                <a:srgbClr val="646E7B">
                  <a:lumMod val="50000"/>
                  <a:lumOff val="50000"/>
                </a:srgbClr>
              </a:solidFill>
              <a:latin typeface="Arial" panose="020B0604020202020204" pitchFamily="34" charset="0"/>
              <a:cs typeface="Arial" panose="020B0604020202020204" pitchFamily="34" charset="0"/>
            </a:endParaRPr>
          </a:p>
          <a:p>
            <a:pPr defTabSz="457200" fontAlgn="base">
              <a:spcBef>
                <a:spcPct val="0"/>
              </a:spcBef>
              <a:spcAft>
                <a:spcPct val="0"/>
              </a:spcAft>
              <a:buClr>
                <a:srgbClr val="8CD600"/>
              </a:buClr>
            </a:pPr>
            <a:endParaRPr lang="en-US" sz="2000" dirty="0">
              <a:solidFill>
                <a:srgbClr val="646E7B">
                  <a:lumMod val="50000"/>
                  <a:lumOff val="50000"/>
                </a:srgbClr>
              </a:solidFill>
              <a:latin typeface="Arial" panose="020B0604020202020204" pitchFamily="34" charset="0"/>
              <a:cs typeface="Arial" panose="020B0604020202020204" pitchFamily="34" charset="0"/>
            </a:endParaRPr>
          </a:p>
          <a:p>
            <a:pPr algn="ctr" defTabSz="457200" eaLnBrk="1" fontAlgn="base" hangingPunct="1">
              <a:lnSpc>
                <a:spcPct val="80000"/>
              </a:lnSpc>
              <a:spcBef>
                <a:spcPct val="20000"/>
              </a:spcBef>
              <a:spcAft>
                <a:spcPct val="0"/>
              </a:spcAft>
              <a:buFont typeface="Arial" pitchFamily="34" charset="0"/>
              <a:buNone/>
            </a:pPr>
            <a:endParaRPr lang="en-US" altLang="en-US" sz="2000" dirty="0">
              <a:solidFill>
                <a:prstClr val="white"/>
              </a:solidFill>
              <a:latin typeface="Arial" pitchFamily="34" charset="0"/>
              <a:cs typeface="Arial" pitchFamily="34" charset="0"/>
            </a:endParaRPr>
          </a:p>
          <a:p>
            <a:pPr defTabSz="457200" eaLnBrk="1" fontAlgn="base" hangingPunct="1">
              <a:lnSpc>
                <a:spcPct val="80000"/>
              </a:lnSpc>
              <a:spcBef>
                <a:spcPct val="20000"/>
              </a:spcBef>
              <a:spcAft>
                <a:spcPct val="0"/>
              </a:spcAft>
              <a:buFont typeface="Arial" pitchFamily="34" charset="0"/>
              <a:buNone/>
            </a:pPr>
            <a:endParaRPr lang="en-US" altLang="en-US" sz="2000" dirty="0">
              <a:solidFill>
                <a:prstClr val="white"/>
              </a:solidFill>
              <a:latin typeface="Arial" pitchFamily="34" charset="0"/>
              <a:cs typeface="Arial" pitchFamily="34" charset="0"/>
            </a:endParaRPr>
          </a:p>
        </p:txBody>
      </p:sp>
      <p:pic>
        <p:nvPicPr>
          <p:cNvPr id="26629" name="Picture 17" descr="VertaB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8839" y="28731"/>
            <a:ext cx="46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BDF9FD8-EB4E-4E20-B759-83A56EE00341}"/>
              </a:ext>
            </a:extLst>
          </p:cNvPr>
          <p:cNvSpPr/>
          <p:nvPr/>
        </p:nvSpPr>
        <p:spPr>
          <a:xfrm>
            <a:off x="334849" y="452372"/>
            <a:ext cx="3687613" cy="584775"/>
          </a:xfrm>
          <a:prstGeom prst="rect">
            <a:avLst/>
          </a:prstGeom>
        </p:spPr>
        <p:txBody>
          <a:bodyPr wrap="none">
            <a:spAutoFit/>
          </a:bodyPr>
          <a:lstStyle/>
          <a:p>
            <a:r>
              <a:rPr lang="en-US" sz="3200" dirty="0">
                <a:solidFill>
                  <a:schemeClr val="bg1"/>
                </a:solidFill>
              </a:rPr>
              <a:t> </a:t>
            </a:r>
            <a:r>
              <a:rPr lang="en-US" sz="3200" dirty="0">
                <a:solidFill>
                  <a:schemeClr val="bg1"/>
                </a:solidFill>
                <a:latin typeface="Arial" panose="020B0604020202020204" pitchFamily="34" charset="0"/>
                <a:cs typeface="Arial" panose="020B0604020202020204" pitchFamily="34" charset="0"/>
              </a:rPr>
              <a:t>Today’s Objectives</a:t>
            </a:r>
          </a:p>
        </p:txBody>
      </p:sp>
      <p:sp>
        <p:nvSpPr>
          <p:cNvPr id="3" name="TextBox 2"/>
          <p:cNvSpPr txBox="1"/>
          <p:nvPr/>
        </p:nvSpPr>
        <p:spPr>
          <a:xfrm>
            <a:off x="2084439" y="4542503"/>
            <a:ext cx="914400" cy="914400"/>
          </a:xfrm>
          <a:prstGeom prst="rect">
            <a:avLst/>
          </a:prstGeom>
        </p:spPr>
        <p:txBody>
          <a:bodyPr wrap="none" rtlCol="0">
            <a:normAutofit/>
          </a:bodyPr>
          <a:lstStyle/>
          <a:p>
            <a:pPr marL="0" indent="0">
              <a:lnSpc>
                <a:spcPct val="80000"/>
              </a:lnSpc>
              <a:buFont typeface="Arial"/>
              <a:buNone/>
            </a:pPr>
            <a:endParaRPr lang="en-US" sz="2000" dirty="0" err="1">
              <a:latin typeface="Arial"/>
              <a:cs typeface="Arial"/>
            </a:endParaRPr>
          </a:p>
        </p:txBody>
      </p:sp>
      <p:pic>
        <p:nvPicPr>
          <p:cNvPr id="6" name="Picture 5">
            <a:extLst>
              <a:ext uri="{FF2B5EF4-FFF2-40B4-BE49-F238E27FC236}">
                <a16:creationId xmlns:a16="http://schemas.microsoft.com/office/drawing/2014/main" id="{8B9DE49B-89A6-D945-AE58-98115D1A459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282" y="1143000"/>
            <a:ext cx="5197158" cy="5305269"/>
          </a:xfrm>
          <a:prstGeom prst="rect">
            <a:avLst/>
          </a:prstGeom>
        </p:spPr>
      </p:pic>
    </p:spTree>
    <p:extLst>
      <p:ext uri="{BB962C8B-B14F-4D97-AF65-F5344CB8AC3E}">
        <p14:creationId xmlns:p14="http://schemas.microsoft.com/office/powerpoint/2010/main" val="249127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1625" rIns="0" bIns="0" numCol="1" rtlCol="0" anchor="ctr" anchorCtr="0" compatLnSpc="1">
            <a:prstTxWarp prst="textNoShape">
              <a:avLst/>
            </a:prstTxWarp>
            <a:noAutofit/>
          </a:bodyPr>
          <a:lstStyle/>
          <a:p>
            <a:pPr marL="156686">
              <a:lnSpc>
                <a:spcPts val="3124"/>
              </a:lnSpc>
            </a:pPr>
            <a:r>
              <a:rPr sz="3200" dirty="0">
                <a:solidFill>
                  <a:srgbClr val="FFFFFF"/>
                </a:solidFill>
              </a:rPr>
              <a:t>Each</a:t>
            </a:r>
            <a:r>
              <a:rPr sz="3200" spc="4" dirty="0">
                <a:solidFill>
                  <a:srgbClr val="FFFFFF"/>
                </a:solidFill>
              </a:rPr>
              <a:t> </a:t>
            </a:r>
            <a:r>
              <a:rPr sz="3200" dirty="0">
                <a:solidFill>
                  <a:srgbClr val="FFFFFF"/>
                </a:solidFill>
              </a:rPr>
              <a:t>Mind M</a:t>
            </a:r>
            <a:r>
              <a:rPr sz="3200" spc="-11" dirty="0">
                <a:solidFill>
                  <a:srgbClr val="FFFFFF"/>
                </a:solidFill>
              </a:rPr>
              <a:t>a</a:t>
            </a:r>
            <a:r>
              <a:rPr sz="3200" dirty="0">
                <a:solidFill>
                  <a:srgbClr val="FFFFFF"/>
                </a:solidFill>
              </a:rPr>
              <a:t>tte</a:t>
            </a:r>
            <a:r>
              <a:rPr sz="3200" spc="-4" dirty="0">
                <a:solidFill>
                  <a:srgbClr val="FFFFFF"/>
                </a:solidFill>
              </a:rPr>
              <a:t>r</a:t>
            </a:r>
            <a:r>
              <a:rPr sz="3200" dirty="0">
                <a:solidFill>
                  <a:srgbClr val="FFFFFF"/>
                </a:solidFill>
              </a:rPr>
              <a:t>s</a:t>
            </a:r>
            <a:endParaRPr sz="3200" dirty="0"/>
          </a:p>
        </p:txBody>
      </p:sp>
      <p:sp>
        <p:nvSpPr>
          <p:cNvPr id="3" name="object 3"/>
          <p:cNvSpPr txBox="1"/>
          <p:nvPr/>
        </p:nvSpPr>
        <p:spPr>
          <a:xfrm>
            <a:off x="76200" y="1676400"/>
            <a:ext cx="4110970" cy="1170980"/>
          </a:xfrm>
          <a:prstGeom prst="rect">
            <a:avLst/>
          </a:prstGeom>
        </p:spPr>
        <p:txBody>
          <a:bodyPr vert="horz" wrap="square" lIns="0" tIns="0" rIns="0" bIns="0" rtlCol="0">
            <a:noAutofit/>
          </a:bodyPr>
          <a:lstStyle/>
          <a:p>
            <a:pPr marL="9525" marR="9525" algn="ctr"/>
            <a:r>
              <a:rPr b="1" dirty="0">
                <a:solidFill>
                  <a:srgbClr val="636D7A"/>
                </a:solidFill>
                <a:latin typeface="Arial"/>
                <a:cs typeface="Arial"/>
              </a:rPr>
              <a:t>Each</a:t>
            </a:r>
            <a:r>
              <a:rPr b="1" spc="-4" dirty="0">
                <a:solidFill>
                  <a:srgbClr val="636D7A"/>
                </a:solidFill>
                <a:latin typeface="Arial"/>
                <a:cs typeface="Arial"/>
              </a:rPr>
              <a:t> </a:t>
            </a:r>
            <a:r>
              <a:rPr b="1" dirty="0">
                <a:solidFill>
                  <a:srgbClr val="636D7A"/>
                </a:solidFill>
                <a:latin typeface="Arial"/>
                <a:cs typeface="Arial"/>
              </a:rPr>
              <a:t>M</a:t>
            </a:r>
            <a:r>
              <a:rPr b="1" spc="-8" dirty="0">
                <a:solidFill>
                  <a:srgbClr val="636D7A"/>
                </a:solidFill>
                <a:latin typeface="Arial"/>
                <a:cs typeface="Arial"/>
              </a:rPr>
              <a:t>i</a:t>
            </a:r>
            <a:r>
              <a:rPr b="1" dirty="0">
                <a:solidFill>
                  <a:srgbClr val="636D7A"/>
                </a:solidFill>
                <a:latin typeface="Arial"/>
                <a:cs typeface="Arial"/>
              </a:rPr>
              <a:t>nd</a:t>
            </a:r>
            <a:r>
              <a:rPr b="1" spc="-11" dirty="0">
                <a:solidFill>
                  <a:srgbClr val="636D7A"/>
                </a:solidFill>
                <a:latin typeface="Arial"/>
                <a:cs typeface="Arial"/>
              </a:rPr>
              <a:t> </a:t>
            </a:r>
            <a:r>
              <a:rPr b="1" dirty="0">
                <a:solidFill>
                  <a:srgbClr val="636D7A"/>
                </a:solidFill>
                <a:latin typeface="Arial"/>
                <a:cs typeface="Arial"/>
              </a:rPr>
              <a:t>Mat</a:t>
            </a:r>
            <a:r>
              <a:rPr b="1" spc="4" dirty="0">
                <a:solidFill>
                  <a:srgbClr val="636D7A"/>
                </a:solidFill>
                <a:latin typeface="Arial"/>
                <a:cs typeface="Arial"/>
              </a:rPr>
              <a:t>t</a:t>
            </a:r>
            <a:r>
              <a:rPr b="1" dirty="0">
                <a:solidFill>
                  <a:srgbClr val="636D7A"/>
                </a:solidFill>
                <a:latin typeface="Arial"/>
                <a:cs typeface="Arial"/>
              </a:rPr>
              <a:t>ers</a:t>
            </a:r>
            <a:r>
              <a:rPr b="1" spc="-26" dirty="0">
                <a:solidFill>
                  <a:srgbClr val="636D7A"/>
                </a:solidFill>
                <a:latin typeface="Arial"/>
                <a:cs typeface="Arial"/>
              </a:rPr>
              <a:t> </a:t>
            </a:r>
            <a:r>
              <a:rPr b="1" dirty="0">
                <a:solidFill>
                  <a:srgbClr val="636D7A"/>
                </a:solidFill>
                <a:latin typeface="Arial"/>
                <a:cs typeface="Arial"/>
              </a:rPr>
              <a:t>is</a:t>
            </a:r>
            <a:r>
              <a:rPr b="1" spc="-15" dirty="0">
                <a:solidFill>
                  <a:srgbClr val="636D7A"/>
                </a:solidFill>
                <a:latin typeface="Arial"/>
                <a:cs typeface="Arial"/>
              </a:rPr>
              <a:t> </a:t>
            </a:r>
            <a:r>
              <a:rPr b="1" dirty="0">
                <a:solidFill>
                  <a:srgbClr val="636D7A"/>
                </a:solidFill>
                <a:latin typeface="Arial"/>
                <a:cs typeface="Arial"/>
              </a:rPr>
              <a:t>Cal</a:t>
            </a:r>
            <a:r>
              <a:rPr b="1" spc="-8" dirty="0">
                <a:solidFill>
                  <a:srgbClr val="636D7A"/>
                </a:solidFill>
                <a:latin typeface="Arial"/>
                <a:cs typeface="Arial"/>
              </a:rPr>
              <a:t>i</a:t>
            </a:r>
            <a:r>
              <a:rPr b="1" dirty="0">
                <a:solidFill>
                  <a:srgbClr val="636D7A"/>
                </a:solidFill>
                <a:latin typeface="Arial"/>
                <a:cs typeface="Arial"/>
              </a:rPr>
              <a:t>fornia</a:t>
            </a:r>
            <a:r>
              <a:rPr b="1" spc="-60" dirty="0">
                <a:solidFill>
                  <a:srgbClr val="636D7A"/>
                </a:solidFill>
                <a:latin typeface="Arial"/>
                <a:cs typeface="Arial"/>
              </a:rPr>
              <a:t>’</a:t>
            </a:r>
            <a:r>
              <a:rPr b="1" dirty="0">
                <a:solidFill>
                  <a:srgbClr val="636D7A"/>
                </a:solidFill>
                <a:latin typeface="Arial"/>
                <a:cs typeface="Arial"/>
              </a:rPr>
              <a:t>s</a:t>
            </a:r>
            <a:r>
              <a:rPr b="1" spc="-30" dirty="0">
                <a:solidFill>
                  <a:srgbClr val="636D7A"/>
                </a:solidFill>
                <a:latin typeface="Arial"/>
                <a:cs typeface="Arial"/>
              </a:rPr>
              <a:t> </a:t>
            </a:r>
            <a:r>
              <a:rPr b="1" dirty="0">
                <a:solidFill>
                  <a:srgbClr val="636D7A"/>
                </a:solidFill>
                <a:latin typeface="Arial"/>
                <a:cs typeface="Arial"/>
              </a:rPr>
              <a:t>Mental</a:t>
            </a:r>
            <a:r>
              <a:rPr b="1" spc="-26" dirty="0">
                <a:solidFill>
                  <a:srgbClr val="636D7A"/>
                </a:solidFill>
                <a:latin typeface="Arial"/>
                <a:cs typeface="Arial"/>
              </a:rPr>
              <a:t> </a:t>
            </a:r>
            <a:r>
              <a:rPr b="1" dirty="0">
                <a:solidFill>
                  <a:srgbClr val="636D7A"/>
                </a:solidFill>
                <a:latin typeface="Arial"/>
                <a:cs typeface="Arial"/>
              </a:rPr>
              <a:t>Health Mo</a:t>
            </a:r>
            <a:r>
              <a:rPr b="1" spc="-19" dirty="0">
                <a:solidFill>
                  <a:srgbClr val="636D7A"/>
                </a:solidFill>
                <a:latin typeface="Arial"/>
                <a:cs typeface="Arial"/>
              </a:rPr>
              <a:t>v</a:t>
            </a:r>
            <a:r>
              <a:rPr b="1" dirty="0">
                <a:solidFill>
                  <a:srgbClr val="636D7A"/>
                </a:solidFill>
                <a:latin typeface="Arial"/>
                <a:cs typeface="Arial"/>
              </a:rPr>
              <a:t>ement.</a:t>
            </a:r>
            <a:r>
              <a:rPr b="1" spc="-4" dirty="0">
                <a:solidFill>
                  <a:srgbClr val="636D7A"/>
                </a:solidFill>
                <a:latin typeface="Arial"/>
                <a:cs typeface="Arial"/>
              </a:rPr>
              <a:t> </a:t>
            </a:r>
            <a:r>
              <a:rPr spc="-23" dirty="0">
                <a:solidFill>
                  <a:srgbClr val="636D7A"/>
                </a:solidFill>
                <a:latin typeface="Arial"/>
                <a:cs typeface="Arial"/>
              </a:rPr>
              <a:t>W</a:t>
            </a:r>
            <a:r>
              <a:rPr dirty="0">
                <a:solidFill>
                  <a:srgbClr val="636D7A"/>
                </a:solidFill>
                <a:latin typeface="Arial"/>
                <a:cs typeface="Arial"/>
              </a:rPr>
              <a:t>e</a:t>
            </a:r>
            <a:r>
              <a:rPr spc="-19" dirty="0">
                <a:solidFill>
                  <a:srgbClr val="636D7A"/>
                </a:solidFill>
                <a:latin typeface="Arial"/>
                <a:cs typeface="Arial"/>
              </a:rPr>
              <a:t> </a:t>
            </a:r>
            <a:r>
              <a:rPr dirty="0">
                <a:solidFill>
                  <a:srgbClr val="636D7A"/>
                </a:solidFill>
                <a:latin typeface="Arial"/>
                <a:cs typeface="Arial"/>
              </a:rPr>
              <a:t>are</a:t>
            </a:r>
            <a:r>
              <a:rPr spc="-11" dirty="0">
                <a:solidFill>
                  <a:srgbClr val="636D7A"/>
                </a:solidFill>
                <a:latin typeface="Arial"/>
                <a:cs typeface="Arial"/>
              </a:rPr>
              <a:t> </a:t>
            </a:r>
            <a:r>
              <a:rPr dirty="0">
                <a:solidFill>
                  <a:srgbClr val="636D7A"/>
                </a:solidFill>
                <a:latin typeface="Arial"/>
                <a:cs typeface="Arial"/>
              </a:rPr>
              <a:t>millions of</a:t>
            </a:r>
            <a:r>
              <a:rPr spc="-11" dirty="0">
                <a:solidFill>
                  <a:srgbClr val="636D7A"/>
                </a:solidFill>
                <a:latin typeface="Arial"/>
                <a:cs typeface="Arial"/>
              </a:rPr>
              <a:t> </a:t>
            </a:r>
            <a:r>
              <a:rPr dirty="0">
                <a:solidFill>
                  <a:srgbClr val="636D7A"/>
                </a:solidFill>
                <a:latin typeface="Arial"/>
                <a:cs typeface="Arial"/>
              </a:rPr>
              <a:t>individuals and thou</a:t>
            </a:r>
            <a:r>
              <a:rPr spc="4" dirty="0">
                <a:solidFill>
                  <a:srgbClr val="636D7A"/>
                </a:solidFill>
                <a:latin typeface="Arial"/>
                <a:cs typeface="Arial"/>
              </a:rPr>
              <a:t>s</a:t>
            </a:r>
            <a:r>
              <a:rPr dirty="0">
                <a:solidFill>
                  <a:srgbClr val="636D7A"/>
                </a:solidFill>
                <a:latin typeface="Arial"/>
                <a:cs typeface="Arial"/>
              </a:rPr>
              <a:t>ands</a:t>
            </a:r>
            <a:r>
              <a:rPr spc="-23" dirty="0">
                <a:solidFill>
                  <a:srgbClr val="636D7A"/>
                </a:solidFill>
                <a:latin typeface="Arial"/>
                <a:cs typeface="Arial"/>
              </a:rPr>
              <a:t> </a:t>
            </a:r>
            <a:r>
              <a:rPr dirty="0">
                <a:solidFill>
                  <a:srgbClr val="636D7A"/>
                </a:solidFill>
                <a:latin typeface="Arial"/>
                <a:cs typeface="Arial"/>
              </a:rPr>
              <a:t>of</a:t>
            </a:r>
            <a:r>
              <a:rPr spc="-11" dirty="0">
                <a:solidFill>
                  <a:srgbClr val="636D7A"/>
                </a:solidFill>
                <a:latin typeface="Arial"/>
                <a:cs typeface="Arial"/>
              </a:rPr>
              <a:t> </a:t>
            </a:r>
            <a:r>
              <a:rPr dirty="0">
                <a:solidFill>
                  <a:srgbClr val="636D7A"/>
                </a:solidFill>
                <a:latin typeface="Arial"/>
                <a:cs typeface="Arial"/>
              </a:rPr>
              <a:t>organi</a:t>
            </a:r>
            <a:r>
              <a:rPr spc="4" dirty="0">
                <a:solidFill>
                  <a:srgbClr val="636D7A"/>
                </a:solidFill>
                <a:latin typeface="Arial"/>
                <a:cs typeface="Arial"/>
              </a:rPr>
              <a:t>z</a:t>
            </a:r>
            <a:r>
              <a:rPr dirty="0">
                <a:solidFill>
                  <a:srgbClr val="636D7A"/>
                </a:solidFill>
                <a:latin typeface="Arial"/>
                <a:cs typeface="Arial"/>
              </a:rPr>
              <a:t>ations</a:t>
            </a:r>
            <a:r>
              <a:rPr spc="-34" dirty="0">
                <a:solidFill>
                  <a:srgbClr val="636D7A"/>
                </a:solidFill>
                <a:latin typeface="Arial"/>
                <a:cs typeface="Arial"/>
              </a:rPr>
              <a:t> </a:t>
            </a:r>
            <a:r>
              <a:rPr dirty="0">
                <a:solidFill>
                  <a:srgbClr val="636D7A"/>
                </a:solidFill>
                <a:latin typeface="Arial"/>
                <a:cs typeface="Arial"/>
              </a:rPr>
              <a:t>wor</a:t>
            </a:r>
            <a:r>
              <a:rPr spc="4" dirty="0">
                <a:solidFill>
                  <a:srgbClr val="636D7A"/>
                </a:solidFill>
                <a:latin typeface="Arial"/>
                <a:cs typeface="Arial"/>
              </a:rPr>
              <a:t>k</a:t>
            </a:r>
            <a:r>
              <a:rPr dirty="0">
                <a:solidFill>
                  <a:srgbClr val="636D7A"/>
                </a:solidFill>
                <a:latin typeface="Arial"/>
                <a:cs typeface="Arial"/>
              </a:rPr>
              <a:t>ing</a:t>
            </a:r>
            <a:r>
              <a:rPr spc="-19" dirty="0">
                <a:solidFill>
                  <a:srgbClr val="636D7A"/>
                </a:solidFill>
                <a:latin typeface="Arial"/>
                <a:cs typeface="Arial"/>
              </a:rPr>
              <a:t> </a:t>
            </a:r>
            <a:r>
              <a:rPr dirty="0">
                <a:solidFill>
                  <a:srgbClr val="636D7A"/>
                </a:solidFill>
                <a:latin typeface="Arial"/>
                <a:cs typeface="Arial"/>
              </a:rPr>
              <a:t>to</a:t>
            </a:r>
            <a:r>
              <a:rPr spc="-4" dirty="0">
                <a:solidFill>
                  <a:srgbClr val="636D7A"/>
                </a:solidFill>
                <a:latin typeface="Arial"/>
                <a:cs typeface="Arial"/>
              </a:rPr>
              <a:t> </a:t>
            </a:r>
            <a:r>
              <a:rPr dirty="0">
                <a:solidFill>
                  <a:srgbClr val="636D7A"/>
                </a:solidFill>
                <a:latin typeface="Arial"/>
                <a:cs typeface="Arial"/>
              </a:rPr>
              <a:t>advan</a:t>
            </a:r>
            <a:r>
              <a:rPr spc="4" dirty="0">
                <a:solidFill>
                  <a:srgbClr val="636D7A"/>
                </a:solidFill>
                <a:latin typeface="Arial"/>
                <a:cs typeface="Arial"/>
              </a:rPr>
              <a:t>c</a:t>
            </a:r>
            <a:r>
              <a:rPr dirty="0">
                <a:solidFill>
                  <a:srgbClr val="636D7A"/>
                </a:solidFill>
                <a:latin typeface="Arial"/>
                <a:cs typeface="Arial"/>
              </a:rPr>
              <a:t>e mental</a:t>
            </a:r>
            <a:r>
              <a:rPr spc="-11" dirty="0">
                <a:solidFill>
                  <a:srgbClr val="636D7A"/>
                </a:solidFill>
                <a:latin typeface="Arial"/>
                <a:cs typeface="Arial"/>
              </a:rPr>
              <a:t> </a:t>
            </a:r>
            <a:r>
              <a:rPr dirty="0">
                <a:solidFill>
                  <a:srgbClr val="636D7A"/>
                </a:solidFill>
                <a:latin typeface="Arial"/>
                <a:cs typeface="Arial"/>
              </a:rPr>
              <a:t>health.</a:t>
            </a:r>
            <a:endParaRPr dirty="0">
              <a:latin typeface="Arial"/>
              <a:cs typeface="Arial"/>
            </a:endParaRPr>
          </a:p>
        </p:txBody>
      </p:sp>
      <p:sp>
        <p:nvSpPr>
          <p:cNvPr id="5" name="object 5"/>
          <p:cNvSpPr>
            <a:spLocks noChangeAspect="1"/>
          </p:cNvSpPr>
          <p:nvPr/>
        </p:nvSpPr>
        <p:spPr>
          <a:xfrm>
            <a:off x="635240" y="3383892"/>
            <a:ext cx="3022360" cy="1353136"/>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a:spLocks noChangeAspect="1"/>
          </p:cNvSpPr>
          <p:nvPr/>
        </p:nvSpPr>
        <p:spPr>
          <a:xfrm>
            <a:off x="1295400" y="5066594"/>
            <a:ext cx="1828800" cy="1097280"/>
          </a:xfrm>
          <a:prstGeom prst="rect">
            <a:avLst/>
          </a:prstGeom>
          <a:blipFill>
            <a:blip r:embed="rId4" cstate="print"/>
            <a:stretch>
              <a:fillRect/>
            </a:stretch>
          </a:blipFill>
        </p:spPr>
        <p:txBody>
          <a:bodyPr wrap="square" lIns="0" tIns="0" rIns="0" bIns="0" rtlCol="0">
            <a:noAutofit/>
          </a:bodyPr>
          <a:lstStyle/>
          <a:p>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4201" r="22262"/>
          <a:stretch/>
        </p:blipFill>
        <p:spPr>
          <a:xfrm>
            <a:off x="4237490" y="1219200"/>
            <a:ext cx="4906510" cy="5148118"/>
          </a:xfrm>
          <a:prstGeom prst="rect">
            <a:avLst/>
          </a:prstGeom>
        </p:spPr>
      </p:pic>
    </p:spTree>
    <p:extLst>
      <p:ext uri="{BB962C8B-B14F-4D97-AF65-F5344CB8AC3E}">
        <p14:creationId xmlns:p14="http://schemas.microsoft.com/office/powerpoint/2010/main" val="146123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4DB88-3B9F-4890-B791-1BF3C0414A9B}"/>
              </a:ext>
            </a:extLst>
          </p:cNvPr>
          <p:cNvSpPr>
            <a:spLocks noGrp="1"/>
          </p:cNvSpPr>
          <p:nvPr>
            <p:ph type="title"/>
          </p:nvPr>
        </p:nvSpPr>
        <p:spPr/>
        <p:txBody>
          <a:bodyPr/>
          <a:lstStyle/>
          <a:p>
            <a:r>
              <a:rPr lang="en-US" sz="3200" dirty="0"/>
              <a:t>Our Initiatives</a:t>
            </a:r>
          </a:p>
        </p:txBody>
      </p:sp>
      <p:pic>
        <p:nvPicPr>
          <p:cNvPr id="4" name="Content Placeholder 3">
            <a:extLst>
              <a:ext uri="{FF2B5EF4-FFF2-40B4-BE49-F238E27FC236}">
                <a16:creationId xmlns:a16="http://schemas.microsoft.com/office/drawing/2014/main" id="{B27C898F-823C-44FB-B0CF-8719C8AB891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2683" b="34552"/>
          <a:stretch/>
        </p:blipFill>
        <p:spPr bwMode="auto">
          <a:xfrm>
            <a:off x="0" y="1153182"/>
            <a:ext cx="9144000" cy="1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01" y="1335783"/>
            <a:ext cx="4864100" cy="1788417"/>
          </a:xfrm>
          <a:prstGeom prst="rect">
            <a:avLst/>
          </a:prstGeom>
        </p:spPr>
      </p:pic>
      <p:pic>
        <p:nvPicPr>
          <p:cNvPr id="9" name="Picture 8">
            <a:extLst>
              <a:ext uri="{FF2B5EF4-FFF2-40B4-BE49-F238E27FC236}">
                <a16:creationId xmlns:a16="http://schemas.microsoft.com/office/drawing/2014/main" id="{6D58555D-1C14-DA43-940C-A3BDD0865F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050" y="3800899"/>
            <a:ext cx="3073047" cy="1732081"/>
          </a:xfrm>
          <a:prstGeom prst="rect">
            <a:avLst/>
          </a:prstGeom>
        </p:spPr>
      </p:pic>
      <p:pic>
        <p:nvPicPr>
          <p:cNvPr id="11" name="Picture 10">
            <a:extLst>
              <a:ext uri="{FF2B5EF4-FFF2-40B4-BE49-F238E27FC236}">
                <a16:creationId xmlns:a16="http://schemas.microsoft.com/office/drawing/2014/main" id="{11DC59F4-EF67-1242-A279-4A0398ACE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691" y="4522876"/>
            <a:ext cx="2525260" cy="1010104"/>
          </a:xfrm>
          <a:prstGeom prst="rect">
            <a:avLst/>
          </a:prstGeom>
        </p:spPr>
      </p:pic>
      <p:pic>
        <p:nvPicPr>
          <p:cNvPr id="13" name="Picture 12">
            <a:extLst>
              <a:ext uri="{FF2B5EF4-FFF2-40B4-BE49-F238E27FC236}">
                <a16:creationId xmlns:a16="http://schemas.microsoft.com/office/drawing/2014/main" id="{79BB5C69-2346-7143-A3B2-8552E91DF5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6649" y="2842865"/>
            <a:ext cx="2675751" cy="1652935"/>
          </a:xfrm>
          <a:prstGeom prst="rect">
            <a:avLst/>
          </a:prstGeom>
        </p:spPr>
      </p:pic>
      <p:pic>
        <p:nvPicPr>
          <p:cNvPr id="15" name="Picture 14">
            <a:extLst>
              <a:ext uri="{FF2B5EF4-FFF2-40B4-BE49-F238E27FC236}">
                <a16:creationId xmlns:a16="http://schemas.microsoft.com/office/drawing/2014/main" id="{2C3FE11D-191B-7244-B87B-9C79A69F0B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1447800"/>
            <a:ext cx="2860430" cy="2250306"/>
          </a:xfrm>
          <a:prstGeom prst="rect">
            <a:avLst/>
          </a:prstGeom>
        </p:spPr>
      </p:pic>
      <p:sp>
        <p:nvSpPr>
          <p:cNvPr id="16" name="TextBox 15">
            <a:extLst>
              <a:ext uri="{FF2B5EF4-FFF2-40B4-BE49-F238E27FC236}">
                <a16:creationId xmlns:a16="http://schemas.microsoft.com/office/drawing/2014/main" id="{875BA805-CB3B-5C4A-BC9F-A5D01C33BFA7}"/>
              </a:ext>
            </a:extLst>
          </p:cNvPr>
          <p:cNvSpPr txBox="1"/>
          <p:nvPr/>
        </p:nvSpPr>
        <p:spPr>
          <a:xfrm>
            <a:off x="914399" y="5924096"/>
            <a:ext cx="7407697" cy="1010104"/>
          </a:xfrm>
          <a:prstGeom prst="rect">
            <a:avLst/>
          </a:prstGeom>
        </p:spPr>
        <p:txBody>
          <a:bodyPr wrap="none" rtlCol="0">
            <a:normAutofit/>
          </a:bodyPr>
          <a:lstStyle/>
          <a:p>
            <a:pPr marL="0" indent="0" algn="ctr">
              <a:lnSpc>
                <a:spcPct val="80000"/>
              </a:lnSpc>
              <a:buFont typeface="Arial"/>
              <a:buNone/>
            </a:pPr>
            <a:r>
              <a:rPr lang="en-US" sz="3600" dirty="0">
                <a:solidFill>
                  <a:srgbClr val="7CCA35"/>
                </a:solidFill>
                <a:latin typeface="Arial"/>
                <a:cs typeface="Arial"/>
              </a:rPr>
              <a:t>Learn more at </a:t>
            </a:r>
            <a:r>
              <a:rPr lang="en-US" sz="3600" dirty="0" err="1">
                <a:solidFill>
                  <a:srgbClr val="7CCA35"/>
                </a:solidFill>
                <a:latin typeface="Arial"/>
                <a:cs typeface="Arial"/>
              </a:rPr>
              <a:t>www.EachMindMatters.org</a:t>
            </a:r>
            <a:endParaRPr lang="en-US" sz="3600" dirty="0">
              <a:solidFill>
                <a:srgbClr val="7CCA35"/>
              </a:solidFill>
              <a:latin typeface="Arial"/>
              <a:cs typeface="Arial"/>
            </a:endParaRPr>
          </a:p>
        </p:txBody>
      </p:sp>
    </p:spTree>
    <p:extLst>
      <p:ext uri="{BB962C8B-B14F-4D97-AF65-F5344CB8AC3E}">
        <p14:creationId xmlns:p14="http://schemas.microsoft.com/office/powerpoint/2010/main" val="142568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4DB88-3B9F-4890-B791-1BF3C0414A9B}"/>
              </a:ext>
            </a:extLst>
          </p:cNvPr>
          <p:cNvSpPr>
            <a:spLocks noGrp="1"/>
          </p:cNvSpPr>
          <p:nvPr>
            <p:ph type="title"/>
          </p:nvPr>
        </p:nvSpPr>
        <p:spPr/>
        <p:txBody>
          <a:bodyPr/>
          <a:lstStyle/>
          <a:p>
            <a:r>
              <a:rPr lang="en-US" sz="3200" dirty="0"/>
              <a:t>Impact Of Traumatic Events On Individual And Community Mental Health</a:t>
            </a:r>
          </a:p>
        </p:txBody>
      </p:sp>
      <p:pic>
        <p:nvPicPr>
          <p:cNvPr id="4" name="Content Placeholder 3">
            <a:extLst>
              <a:ext uri="{FF2B5EF4-FFF2-40B4-BE49-F238E27FC236}">
                <a16:creationId xmlns:a16="http://schemas.microsoft.com/office/drawing/2014/main" id="{B27C898F-823C-44FB-B0CF-8719C8AB891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2683" b="34552"/>
          <a:stretch/>
        </p:blipFill>
        <p:spPr bwMode="auto">
          <a:xfrm>
            <a:off x="0" y="1153182"/>
            <a:ext cx="9144000" cy="1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8B17D059-B123-41B5-A417-81C1E516ECE0}"/>
              </a:ext>
            </a:extLst>
          </p:cNvPr>
          <p:cNvSpPr/>
          <p:nvPr/>
        </p:nvSpPr>
        <p:spPr>
          <a:xfrm>
            <a:off x="285750" y="1847975"/>
            <a:ext cx="3477287" cy="4228850"/>
          </a:xfrm>
          <a:prstGeom prst="rect">
            <a:avLst/>
          </a:prstGeom>
        </p:spPr>
        <p:txBody>
          <a:bodyPr wrap="square">
            <a:spAutoFit/>
          </a:bodyPr>
          <a:lstStyle/>
          <a:p>
            <a:pPr algn="ctr"/>
            <a:r>
              <a:rPr lang="en-US" sz="2400" dirty="0"/>
              <a:t>Trauma can have lasting effects and can impact individuals, families, and whole communities.</a:t>
            </a:r>
          </a:p>
          <a:p>
            <a:pPr algn="ctr"/>
            <a:endParaRPr lang="en-US" sz="2400" dirty="0"/>
          </a:p>
          <a:p>
            <a:pPr algn="ctr"/>
            <a:endParaRPr lang="en-US" sz="2400" dirty="0"/>
          </a:p>
          <a:p>
            <a:pPr algn="ctr"/>
            <a:r>
              <a:rPr lang="en-US" sz="2400" dirty="0"/>
              <a:t>What can we do about it?</a:t>
            </a:r>
            <a:br>
              <a:rPr lang="en-US" sz="2400" dirty="0"/>
            </a:br>
            <a:r>
              <a:rPr lang="en-US" sz="2400" b="1" i="1" dirty="0"/>
              <a:t>Build resilience through better individual and community self-care.</a:t>
            </a:r>
          </a:p>
          <a:p>
            <a:pPr marL="115888" lvl="4" algn="ctr" defTabSz="457200" fontAlgn="base">
              <a:spcBef>
                <a:spcPct val="20000"/>
              </a:spcBef>
              <a:spcAft>
                <a:spcPct val="0"/>
              </a:spcAft>
              <a:buClr>
                <a:srgbClr val="FDBE3E"/>
              </a:buClr>
              <a:buSzPct val="80000"/>
              <a:defRPr/>
            </a:pPr>
            <a:endParaRPr lang="en-US" sz="2400" dirty="0">
              <a:solidFill>
                <a:srgbClr val="8CD600"/>
              </a:solidFill>
            </a:endParaRPr>
          </a:p>
        </p:txBody>
      </p:sp>
      <p:pic>
        <p:nvPicPr>
          <p:cNvPr id="7" name="Picture 6">
            <a:extLst>
              <a:ext uri="{FF2B5EF4-FFF2-40B4-BE49-F238E27FC236}">
                <a16:creationId xmlns:a16="http://schemas.microsoft.com/office/drawing/2014/main" id="{F4E8D77C-4D56-2841-9F72-DB0906CE5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24000"/>
            <a:ext cx="4267200" cy="2438400"/>
          </a:xfrm>
          <a:prstGeom prst="rect">
            <a:avLst/>
          </a:prstGeom>
        </p:spPr>
      </p:pic>
      <p:pic>
        <p:nvPicPr>
          <p:cNvPr id="9" name="Picture 8">
            <a:extLst>
              <a:ext uri="{FF2B5EF4-FFF2-40B4-BE49-F238E27FC236}">
                <a16:creationId xmlns:a16="http://schemas.microsoft.com/office/drawing/2014/main" id="{25332DD1-FD8D-F84E-A177-3CB8659FA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0" y="3962400"/>
            <a:ext cx="4400550" cy="2514600"/>
          </a:xfrm>
          <a:prstGeom prst="rect">
            <a:avLst/>
          </a:prstGeom>
        </p:spPr>
      </p:pic>
    </p:spTree>
    <p:extLst>
      <p:ext uri="{BB962C8B-B14F-4D97-AF65-F5344CB8AC3E}">
        <p14:creationId xmlns:p14="http://schemas.microsoft.com/office/powerpoint/2010/main" val="63396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C485E2-AF59-47EF-9CDC-D389AA26CB18}"/>
              </a:ext>
            </a:extLst>
          </p:cNvPr>
          <p:cNvSpPr>
            <a:spLocks noGrp="1"/>
          </p:cNvSpPr>
          <p:nvPr>
            <p:ph type="title"/>
          </p:nvPr>
        </p:nvSpPr>
        <p:spPr/>
        <p:txBody>
          <a:bodyPr/>
          <a:lstStyle/>
          <a:p>
            <a:r>
              <a:rPr lang="en-US" sz="3200" dirty="0"/>
              <a:t>Why Is It Hard To Prioritize Self-Care?</a:t>
            </a:r>
          </a:p>
        </p:txBody>
      </p:sp>
      <p:pic>
        <p:nvPicPr>
          <p:cNvPr id="7" name="Picture 6">
            <a:extLst>
              <a:ext uri="{FF2B5EF4-FFF2-40B4-BE49-F238E27FC236}">
                <a16:creationId xmlns:a16="http://schemas.microsoft.com/office/drawing/2014/main" id="{0BAEAF9A-A9E0-024A-B56D-E28215854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963" y="1384246"/>
            <a:ext cx="5893316" cy="4940354"/>
          </a:xfrm>
          <a:prstGeom prst="rect">
            <a:avLst/>
          </a:prstGeom>
        </p:spPr>
      </p:pic>
    </p:spTree>
    <p:extLst>
      <p:ext uri="{BB962C8B-B14F-4D97-AF65-F5344CB8AC3E}">
        <p14:creationId xmlns:p14="http://schemas.microsoft.com/office/powerpoint/2010/main" val="247020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0186E-D2B4-4711-99CE-689ED72E0527}"/>
              </a:ext>
            </a:extLst>
          </p:cNvPr>
          <p:cNvSpPr/>
          <p:nvPr/>
        </p:nvSpPr>
        <p:spPr>
          <a:xfrm>
            <a:off x="381000" y="520349"/>
            <a:ext cx="8610599" cy="486287"/>
          </a:xfrm>
          <a:prstGeom prst="rect">
            <a:avLst/>
          </a:prstGeom>
        </p:spPr>
        <p:txBody>
          <a:bodyPr wrap="square">
            <a:spAutoFit/>
          </a:bodyPr>
          <a:lstStyle/>
          <a:p>
            <a:pPr>
              <a:lnSpc>
                <a:spcPct val="80000"/>
              </a:lnSpc>
            </a:pPr>
            <a:r>
              <a:rPr lang="en-US" sz="3200" dirty="0">
                <a:solidFill>
                  <a:schemeClr val="bg1"/>
                </a:solidFill>
                <a:latin typeface="Arial"/>
                <a:cs typeface="Arial"/>
              </a:rPr>
              <a:t>What Does Self-Care Actually Mean?</a:t>
            </a:r>
          </a:p>
        </p:txBody>
      </p:sp>
      <p:pic>
        <p:nvPicPr>
          <p:cNvPr id="5" name="Picture 4">
            <a:extLst>
              <a:ext uri="{FF2B5EF4-FFF2-40B4-BE49-F238E27FC236}">
                <a16:creationId xmlns:a16="http://schemas.microsoft.com/office/drawing/2014/main" id="{1064C243-E1E5-C84A-8A5E-019491E4B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311693"/>
            <a:ext cx="5995432" cy="5025958"/>
          </a:xfrm>
          <a:prstGeom prst="rect">
            <a:avLst/>
          </a:prstGeom>
        </p:spPr>
      </p:pic>
    </p:spTree>
    <p:extLst>
      <p:ext uri="{BB962C8B-B14F-4D97-AF65-F5344CB8AC3E}">
        <p14:creationId xmlns:p14="http://schemas.microsoft.com/office/powerpoint/2010/main" val="3884977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1.xml><?xml version="1.0" encoding="utf-8"?>
<a:theme xmlns:a="http://schemas.openxmlformats.org/drawingml/2006/main" name="8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2.xml><?xml version="1.0" encoding="utf-8"?>
<a:theme xmlns:a="http://schemas.openxmlformats.org/drawingml/2006/main" name="9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3.xml><?xml version="1.0" encoding="utf-8"?>
<a:theme xmlns:a="http://schemas.openxmlformats.org/drawingml/2006/main" name="10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4.xml><?xml version="1.0" encoding="utf-8"?>
<a:theme xmlns:a="http://schemas.openxmlformats.org/drawingml/2006/main" name="1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5.xml><?xml version="1.0" encoding="utf-8"?>
<a:theme xmlns:a="http://schemas.openxmlformats.org/drawingml/2006/main" name="12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MM Symposium Presentatio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4.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5.xml><?xml version="1.0" encoding="utf-8"?>
<a:theme xmlns:a="http://schemas.openxmlformats.org/drawingml/2006/main" name="2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6.xml><?xml version="1.0" encoding="utf-8"?>
<a:theme xmlns:a="http://schemas.openxmlformats.org/drawingml/2006/main" name="3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7.xml><?xml version="1.0" encoding="utf-8"?>
<a:theme xmlns:a="http://schemas.openxmlformats.org/drawingml/2006/main" name="4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8.xml><?xml version="1.0" encoding="utf-8"?>
<a:theme xmlns:a="http://schemas.openxmlformats.org/drawingml/2006/main" name="5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9.xml><?xml version="1.0" encoding="utf-8"?>
<a:theme xmlns:a="http://schemas.openxmlformats.org/drawingml/2006/main" name="6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37102</TotalTime>
  <Words>2008</Words>
  <Application>Microsoft Macintosh PowerPoint</Application>
  <PresentationFormat>On-screen Show (4:3)</PresentationFormat>
  <Paragraphs>188</Paragraphs>
  <Slides>21</Slides>
  <Notes>21</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21</vt:i4>
      </vt:variant>
    </vt:vector>
  </HeadingPairs>
  <TitlesOfParts>
    <vt:vector size="42" baseType="lpstr">
      <vt:lpstr>-webkit-standard</vt:lpstr>
      <vt:lpstr>Arial</vt:lpstr>
      <vt:lpstr>Calibri</vt:lpstr>
      <vt:lpstr>Myriad Pro</vt:lpstr>
      <vt:lpstr>Times New Roman</vt:lpstr>
      <vt:lpstr>Wingdings</vt:lpstr>
      <vt:lpstr>Office Theme</vt:lpstr>
      <vt:lpstr>EMM Symposium Presentation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PowerPoint Presentation</vt:lpstr>
      <vt:lpstr> Welcome!</vt:lpstr>
      <vt:lpstr> Introductions</vt:lpstr>
      <vt:lpstr>PowerPoint Presentation</vt:lpstr>
      <vt:lpstr>Each Mind Matters</vt:lpstr>
      <vt:lpstr>Our Initiatives</vt:lpstr>
      <vt:lpstr>Impact Of Traumatic Events On Individual And Community Mental Health</vt:lpstr>
      <vt:lpstr>Why Is It Hard To Prioritize Self-Care?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Movement!</vt:lpstr>
      <vt:lpstr>EMM Resource Center</vt:lpstr>
      <vt:lpstr>PowerPoint Presentation</vt:lpstr>
      <vt:lpstr>Stay connected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Eunice</dc:creator>
  <cp:lastModifiedBy>Aubrey Lara</cp:lastModifiedBy>
  <cp:revision>396</cp:revision>
  <dcterms:created xsi:type="dcterms:W3CDTF">2016-01-28T01:10:43Z</dcterms:created>
  <dcterms:modified xsi:type="dcterms:W3CDTF">2019-10-03T22:00:35Z</dcterms:modified>
</cp:coreProperties>
</file>