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7"/>
  </p:notesMasterIdLst>
  <p:sldIdLst>
    <p:sldId id="256" r:id="rId5"/>
    <p:sldId id="298" r:id="rId6"/>
    <p:sldId id="302" r:id="rId7"/>
    <p:sldId id="257" r:id="rId8"/>
    <p:sldId id="260" r:id="rId9"/>
    <p:sldId id="263" r:id="rId10"/>
    <p:sldId id="265" r:id="rId11"/>
    <p:sldId id="266" r:id="rId12"/>
    <p:sldId id="267" r:id="rId13"/>
    <p:sldId id="268" r:id="rId14"/>
    <p:sldId id="269" r:id="rId15"/>
    <p:sldId id="270" r:id="rId16"/>
    <p:sldId id="271" r:id="rId17"/>
    <p:sldId id="272" r:id="rId18"/>
    <p:sldId id="273" r:id="rId19"/>
    <p:sldId id="274" r:id="rId20"/>
    <p:sldId id="259" r:id="rId21"/>
    <p:sldId id="262" r:id="rId22"/>
    <p:sldId id="275" r:id="rId23"/>
    <p:sldId id="276" r:id="rId24"/>
    <p:sldId id="278" r:id="rId25"/>
    <p:sldId id="279" r:id="rId26"/>
    <p:sldId id="280" r:id="rId27"/>
    <p:sldId id="281" r:id="rId28"/>
    <p:sldId id="282" r:id="rId29"/>
    <p:sldId id="283" r:id="rId30"/>
    <p:sldId id="284" r:id="rId31"/>
    <p:sldId id="285" r:id="rId32"/>
    <p:sldId id="286" r:id="rId33"/>
    <p:sldId id="258" r:id="rId34"/>
    <p:sldId id="261" r:id="rId35"/>
    <p:sldId id="287" r:id="rId36"/>
    <p:sldId id="288" r:id="rId37"/>
    <p:sldId id="289" r:id="rId38"/>
    <p:sldId id="290" r:id="rId39"/>
    <p:sldId id="291" r:id="rId40"/>
    <p:sldId id="292" r:id="rId41"/>
    <p:sldId id="293" r:id="rId42"/>
    <p:sldId id="294" r:id="rId43"/>
    <p:sldId id="295" r:id="rId44"/>
    <p:sldId id="296" r:id="rId45"/>
    <p:sldId id="29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8B2A8E-F3B6-4AA0-801E-6151A54EDE59}" v="4" dt="2020-09-01T21:46:30.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05" autoAdjust="0"/>
    <p:restoredTop sz="94196" autoAdjust="0"/>
  </p:normalViewPr>
  <p:slideViewPr>
    <p:cSldViewPr snapToGrid="0" snapToObjects="1">
      <p:cViewPr varScale="1">
        <p:scale>
          <a:sx n="48" d="100"/>
          <a:sy n="48" d="100"/>
        </p:scale>
        <p:origin x="224" y="1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924A3A-68BF-BE46-B075-4D16422DC42E}" type="datetimeFigureOut">
              <a:rPr lang="en-US" smtClean="0"/>
              <a:t>7/12/21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D4F93A-99D9-AF4A-99DE-3C2923667122}" type="slidenum">
              <a:rPr lang="en-US" smtClean="0"/>
              <a:t>‹#›</a:t>
            </a:fld>
            <a:endParaRPr lang="en-US"/>
          </a:p>
        </p:txBody>
      </p:sp>
    </p:spTree>
    <p:extLst>
      <p:ext uri="{BB962C8B-B14F-4D97-AF65-F5344CB8AC3E}">
        <p14:creationId xmlns:p14="http://schemas.microsoft.com/office/powerpoint/2010/main" val="2333787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a:t>
            </a:fld>
            <a:endParaRPr lang="en-US"/>
          </a:p>
        </p:txBody>
      </p:sp>
    </p:spTree>
    <p:extLst>
      <p:ext uri="{BB962C8B-B14F-4D97-AF65-F5344CB8AC3E}">
        <p14:creationId xmlns:p14="http://schemas.microsoft.com/office/powerpoint/2010/main" val="28593109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12</a:t>
            </a:fld>
            <a:endParaRPr lang="en-US"/>
          </a:p>
        </p:txBody>
      </p:sp>
    </p:spTree>
    <p:extLst>
      <p:ext uri="{BB962C8B-B14F-4D97-AF65-F5344CB8AC3E}">
        <p14:creationId xmlns:p14="http://schemas.microsoft.com/office/powerpoint/2010/main" val="3992616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13</a:t>
            </a:fld>
            <a:endParaRPr lang="en-US"/>
          </a:p>
        </p:txBody>
      </p:sp>
    </p:spTree>
    <p:extLst>
      <p:ext uri="{BB962C8B-B14F-4D97-AF65-F5344CB8AC3E}">
        <p14:creationId xmlns:p14="http://schemas.microsoft.com/office/powerpoint/2010/main" val="3261378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14</a:t>
            </a:fld>
            <a:endParaRPr lang="en-US"/>
          </a:p>
        </p:txBody>
      </p:sp>
    </p:spTree>
    <p:extLst>
      <p:ext uri="{BB962C8B-B14F-4D97-AF65-F5344CB8AC3E}">
        <p14:creationId xmlns:p14="http://schemas.microsoft.com/office/powerpoint/2010/main" val="3740400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15</a:t>
            </a:fld>
            <a:endParaRPr lang="en-US"/>
          </a:p>
        </p:txBody>
      </p:sp>
    </p:spTree>
    <p:extLst>
      <p:ext uri="{BB962C8B-B14F-4D97-AF65-F5344CB8AC3E}">
        <p14:creationId xmlns:p14="http://schemas.microsoft.com/office/powerpoint/2010/main" val="4187266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16</a:t>
            </a:fld>
            <a:endParaRPr lang="en-US"/>
          </a:p>
        </p:txBody>
      </p:sp>
    </p:spTree>
    <p:extLst>
      <p:ext uri="{BB962C8B-B14F-4D97-AF65-F5344CB8AC3E}">
        <p14:creationId xmlns:p14="http://schemas.microsoft.com/office/powerpoint/2010/main" val="1230051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18</a:t>
            </a:fld>
            <a:endParaRPr lang="en-US"/>
          </a:p>
        </p:txBody>
      </p:sp>
    </p:spTree>
    <p:extLst>
      <p:ext uri="{BB962C8B-B14F-4D97-AF65-F5344CB8AC3E}">
        <p14:creationId xmlns:p14="http://schemas.microsoft.com/office/powerpoint/2010/main" val="1547496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19</a:t>
            </a:fld>
            <a:endParaRPr lang="en-US"/>
          </a:p>
        </p:txBody>
      </p:sp>
    </p:spTree>
    <p:extLst>
      <p:ext uri="{BB962C8B-B14F-4D97-AF65-F5344CB8AC3E}">
        <p14:creationId xmlns:p14="http://schemas.microsoft.com/office/powerpoint/2010/main" val="1915061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20</a:t>
            </a:fld>
            <a:endParaRPr lang="en-US"/>
          </a:p>
        </p:txBody>
      </p:sp>
    </p:spTree>
    <p:extLst>
      <p:ext uri="{BB962C8B-B14F-4D97-AF65-F5344CB8AC3E}">
        <p14:creationId xmlns:p14="http://schemas.microsoft.com/office/powerpoint/2010/main" val="2879302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21</a:t>
            </a:fld>
            <a:endParaRPr lang="en-US"/>
          </a:p>
        </p:txBody>
      </p:sp>
    </p:spTree>
    <p:extLst>
      <p:ext uri="{BB962C8B-B14F-4D97-AF65-F5344CB8AC3E}">
        <p14:creationId xmlns:p14="http://schemas.microsoft.com/office/powerpoint/2010/main" val="3005694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22</a:t>
            </a:fld>
            <a:endParaRPr lang="en-US"/>
          </a:p>
        </p:txBody>
      </p:sp>
    </p:spTree>
    <p:extLst>
      <p:ext uri="{BB962C8B-B14F-4D97-AF65-F5344CB8AC3E}">
        <p14:creationId xmlns:p14="http://schemas.microsoft.com/office/powerpoint/2010/main" val="1444437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a:t>
            </a:fld>
            <a:endParaRPr lang="en-US"/>
          </a:p>
        </p:txBody>
      </p:sp>
    </p:spTree>
    <p:extLst>
      <p:ext uri="{BB962C8B-B14F-4D97-AF65-F5344CB8AC3E}">
        <p14:creationId xmlns:p14="http://schemas.microsoft.com/office/powerpoint/2010/main" val="1838982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23</a:t>
            </a:fld>
            <a:endParaRPr lang="en-US"/>
          </a:p>
        </p:txBody>
      </p:sp>
    </p:spTree>
    <p:extLst>
      <p:ext uri="{BB962C8B-B14F-4D97-AF65-F5344CB8AC3E}">
        <p14:creationId xmlns:p14="http://schemas.microsoft.com/office/powerpoint/2010/main" val="1218412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24</a:t>
            </a:fld>
            <a:endParaRPr lang="en-US"/>
          </a:p>
        </p:txBody>
      </p:sp>
    </p:spTree>
    <p:extLst>
      <p:ext uri="{BB962C8B-B14F-4D97-AF65-F5344CB8AC3E}">
        <p14:creationId xmlns:p14="http://schemas.microsoft.com/office/powerpoint/2010/main" val="122225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25</a:t>
            </a:fld>
            <a:endParaRPr lang="en-US"/>
          </a:p>
        </p:txBody>
      </p:sp>
    </p:spTree>
    <p:extLst>
      <p:ext uri="{BB962C8B-B14F-4D97-AF65-F5344CB8AC3E}">
        <p14:creationId xmlns:p14="http://schemas.microsoft.com/office/powerpoint/2010/main" val="189150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26</a:t>
            </a:fld>
            <a:endParaRPr lang="en-US"/>
          </a:p>
        </p:txBody>
      </p:sp>
    </p:spTree>
    <p:extLst>
      <p:ext uri="{BB962C8B-B14F-4D97-AF65-F5344CB8AC3E}">
        <p14:creationId xmlns:p14="http://schemas.microsoft.com/office/powerpoint/2010/main" val="26753712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27</a:t>
            </a:fld>
            <a:endParaRPr lang="en-US"/>
          </a:p>
        </p:txBody>
      </p:sp>
    </p:spTree>
    <p:extLst>
      <p:ext uri="{BB962C8B-B14F-4D97-AF65-F5344CB8AC3E}">
        <p14:creationId xmlns:p14="http://schemas.microsoft.com/office/powerpoint/2010/main" val="32546024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28</a:t>
            </a:fld>
            <a:endParaRPr lang="en-US"/>
          </a:p>
        </p:txBody>
      </p:sp>
    </p:spTree>
    <p:extLst>
      <p:ext uri="{BB962C8B-B14F-4D97-AF65-F5344CB8AC3E}">
        <p14:creationId xmlns:p14="http://schemas.microsoft.com/office/powerpoint/2010/main" val="4167103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29</a:t>
            </a:fld>
            <a:endParaRPr lang="en-US"/>
          </a:p>
        </p:txBody>
      </p:sp>
    </p:spTree>
    <p:extLst>
      <p:ext uri="{BB962C8B-B14F-4D97-AF65-F5344CB8AC3E}">
        <p14:creationId xmlns:p14="http://schemas.microsoft.com/office/powerpoint/2010/main" val="2210879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31</a:t>
            </a:fld>
            <a:endParaRPr lang="en-US"/>
          </a:p>
        </p:txBody>
      </p:sp>
    </p:spTree>
    <p:extLst>
      <p:ext uri="{BB962C8B-B14F-4D97-AF65-F5344CB8AC3E}">
        <p14:creationId xmlns:p14="http://schemas.microsoft.com/office/powerpoint/2010/main" val="1308894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32</a:t>
            </a:fld>
            <a:endParaRPr lang="en-US"/>
          </a:p>
        </p:txBody>
      </p:sp>
    </p:spTree>
    <p:extLst>
      <p:ext uri="{BB962C8B-B14F-4D97-AF65-F5344CB8AC3E}">
        <p14:creationId xmlns:p14="http://schemas.microsoft.com/office/powerpoint/2010/main" val="4253860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33</a:t>
            </a:fld>
            <a:endParaRPr lang="en-US"/>
          </a:p>
        </p:txBody>
      </p:sp>
    </p:spTree>
    <p:extLst>
      <p:ext uri="{BB962C8B-B14F-4D97-AF65-F5344CB8AC3E}">
        <p14:creationId xmlns:p14="http://schemas.microsoft.com/office/powerpoint/2010/main" val="86461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5</a:t>
            </a:fld>
            <a:endParaRPr lang="en-US"/>
          </a:p>
        </p:txBody>
      </p:sp>
    </p:spTree>
    <p:extLst>
      <p:ext uri="{BB962C8B-B14F-4D97-AF65-F5344CB8AC3E}">
        <p14:creationId xmlns:p14="http://schemas.microsoft.com/office/powerpoint/2010/main" val="9332572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34</a:t>
            </a:fld>
            <a:endParaRPr lang="en-US"/>
          </a:p>
        </p:txBody>
      </p:sp>
    </p:spTree>
    <p:extLst>
      <p:ext uri="{BB962C8B-B14F-4D97-AF65-F5344CB8AC3E}">
        <p14:creationId xmlns:p14="http://schemas.microsoft.com/office/powerpoint/2010/main" val="133937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35</a:t>
            </a:fld>
            <a:endParaRPr lang="en-US"/>
          </a:p>
        </p:txBody>
      </p:sp>
    </p:spTree>
    <p:extLst>
      <p:ext uri="{BB962C8B-B14F-4D97-AF65-F5344CB8AC3E}">
        <p14:creationId xmlns:p14="http://schemas.microsoft.com/office/powerpoint/2010/main" val="3866987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36</a:t>
            </a:fld>
            <a:endParaRPr lang="en-US"/>
          </a:p>
        </p:txBody>
      </p:sp>
    </p:spTree>
    <p:extLst>
      <p:ext uri="{BB962C8B-B14F-4D97-AF65-F5344CB8AC3E}">
        <p14:creationId xmlns:p14="http://schemas.microsoft.com/office/powerpoint/2010/main" val="34726618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37</a:t>
            </a:fld>
            <a:endParaRPr lang="en-US"/>
          </a:p>
        </p:txBody>
      </p:sp>
    </p:spTree>
    <p:extLst>
      <p:ext uri="{BB962C8B-B14F-4D97-AF65-F5344CB8AC3E}">
        <p14:creationId xmlns:p14="http://schemas.microsoft.com/office/powerpoint/2010/main" val="3368004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38</a:t>
            </a:fld>
            <a:endParaRPr lang="en-US"/>
          </a:p>
        </p:txBody>
      </p:sp>
    </p:spTree>
    <p:extLst>
      <p:ext uri="{BB962C8B-B14F-4D97-AF65-F5344CB8AC3E}">
        <p14:creationId xmlns:p14="http://schemas.microsoft.com/office/powerpoint/2010/main" val="11562857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39</a:t>
            </a:fld>
            <a:endParaRPr lang="en-US"/>
          </a:p>
        </p:txBody>
      </p:sp>
    </p:spTree>
    <p:extLst>
      <p:ext uri="{BB962C8B-B14F-4D97-AF65-F5344CB8AC3E}">
        <p14:creationId xmlns:p14="http://schemas.microsoft.com/office/powerpoint/2010/main" val="2668124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40</a:t>
            </a:fld>
            <a:endParaRPr lang="en-US"/>
          </a:p>
        </p:txBody>
      </p:sp>
    </p:spTree>
    <p:extLst>
      <p:ext uri="{BB962C8B-B14F-4D97-AF65-F5344CB8AC3E}">
        <p14:creationId xmlns:p14="http://schemas.microsoft.com/office/powerpoint/2010/main" val="29097191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41</a:t>
            </a:fld>
            <a:endParaRPr lang="en-US"/>
          </a:p>
        </p:txBody>
      </p:sp>
    </p:spTree>
    <p:extLst>
      <p:ext uri="{BB962C8B-B14F-4D97-AF65-F5344CB8AC3E}">
        <p14:creationId xmlns:p14="http://schemas.microsoft.com/office/powerpoint/2010/main" val="36208394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42</a:t>
            </a:fld>
            <a:endParaRPr lang="en-US"/>
          </a:p>
        </p:txBody>
      </p:sp>
    </p:spTree>
    <p:extLst>
      <p:ext uri="{BB962C8B-B14F-4D97-AF65-F5344CB8AC3E}">
        <p14:creationId xmlns:p14="http://schemas.microsoft.com/office/powerpoint/2010/main" val="2616220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6</a:t>
            </a:fld>
            <a:endParaRPr lang="en-US"/>
          </a:p>
        </p:txBody>
      </p:sp>
    </p:spTree>
    <p:extLst>
      <p:ext uri="{BB962C8B-B14F-4D97-AF65-F5344CB8AC3E}">
        <p14:creationId xmlns:p14="http://schemas.microsoft.com/office/powerpoint/2010/main" val="241739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7</a:t>
            </a:fld>
            <a:endParaRPr lang="en-US"/>
          </a:p>
        </p:txBody>
      </p:sp>
    </p:spTree>
    <p:extLst>
      <p:ext uri="{BB962C8B-B14F-4D97-AF65-F5344CB8AC3E}">
        <p14:creationId xmlns:p14="http://schemas.microsoft.com/office/powerpoint/2010/main" val="3942065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8</a:t>
            </a:fld>
            <a:endParaRPr lang="en-US"/>
          </a:p>
        </p:txBody>
      </p:sp>
    </p:spTree>
    <p:extLst>
      <p:ext uri="{BB962C8B-B14F-4D97-AF65-F5344CB8AC3E}">
        <p14:creationId xmlns:p14="http://schemas.microsoft.com/office/powerpoint/2010/main" val="4173004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9</a:t>
            </a:fld>
            <a:endParaRPr lang="en-US"/>
          </a:p>
        </p:txBody>
      </p:sp>
    </p:spTree>
    <p:extLst>
      <p:ext uri="{BB962C8B-B14F-4D97-AF65-F5344CB8AC3E}">
        <p14:creationId xmlns:p14="http://schemas.microsoft.com/office/powerpoint/2010/main" val="1907006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10</a:t>
            </a:fld>
            <a:endParaRPr lang="en-US"/>
          </a:p>
        </p:txBody>
      </p:sp>
    </p:spTree>
    <p:extLst>
      <p:ext uri="{BB962C8B-B14F-4D97-AF65-F5344CB8AC3E}">
        <p14:creationId xmlns:p14="http://schemas.microsoft.com/office/powerpoint/2010/main" val="2463432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D4F93A-99D9-AF4A-99DE-3C2923667122}" type="slidenum">
              <a:rPr lang="en-US" smtClean="0"/>
              <a:t>11</a:t>
            </a:fld>
            <a:endParaRPr lang="en-US"/>
          </a:p>
        </p:txBody>
      </p:sp>
    </p:spTree>
    <p:extLst>
      <p:ext uri="{BB962C8B-B14F-4D97-AF65-F5344CB8AC3E}">
        <p14:creationId xmlns:p14="http://schemas.microsoft.com/office/powerpoint/2010/main" val="2364451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F207-B3E2-8D4B-977F-8BEA065171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2659F3-E2A3-B949-A998-7F7B72C7D7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E07280-67B9-3844-BCF6-BB4D918C8724}"/>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5" name="Footer Placeholder 4">
            <a:extLst>
              <a:ext uri="{FF2B5EF4-FFF2-40B4-BE49-F238E27FC236}">
                <a16:creationId xmlns:a16="http://schemas.microsoft.com/office/drawing/2014/main" id="{0D2D27ED-F6AF-EA46-8990-C86E684494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49AB4-7C63-224B-AED4-BD2F6259899A}"/>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3611009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261F1-E567-7B4A-99F4-EDA1286E6C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0F1609-0467-5340-AE07-D4B5DDF68F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1D07CB-BB25-A64D-B6AF-92E866C47083}"/>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5" name="Footer Placeholder 4">
            <a:extLst>
              <a:ext uri="{FF2B5EF4-FFF2-40B4-BE49-F238E27FC236}">
                <a16:creationId xmlns:a16="http://schemas.microsoft.com/office/drawing/2014/main" id="{10DC0ACC-CE50-D645-AB72-852C0BBCCF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A2C7A-A5DF-E743-972B-D512714C2DB2}"/>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190320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7EACBB-0785-2141-B797-F9C7343375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0C05EE-43C3-8A4B-AB90-877E377311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049B4-BE4E-1640-81E9-C207E3CA9744}"/>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5" name="Footer Placeholder 4">
            <a:extLst>
              <a:ext uri="{FF2B5EF4-FFF2-40B4-BE49-F238E27FC236}">
                <a16:creationId xmlns:a16="http://schemas.microsoft.com/office/drawing/2014/main" id="{ACDB74E8-F2BB-BD4A-A7A8-B4FE8946F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728D86-D7AB-DA4B-B968-8A24EAB17E2F}"/>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577034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3289F-0E5D-A348-B826-36CB42C09C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CA35DB-F61C-EA4B-A971-59489CF38D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164E7D-1C41-5847-A62A-4E4EDF6C4456}"/>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5" name="Footer Placeholder 4">
            <a:extLst>
              <a:ext uri="{FF2B5EF4-FFF2-40B4-BE49-F238E27FC236}">
                <a16:creationId xmlns:a16="http://schemas.microsoft.com/office/drawing/2014/main" id="{DF13346F-9C0F-A842-9B9A-D846488DB4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1E518-6977-6842-8EDF-728F002606B9}"/>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1932406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E7DD4-36B6-584D-AC37-02A525D5D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BDE319-3EF8-AA4F-A413-3B4C60360D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62E53E-32B8-674A-A502-D3872DA73E39}"/>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5" name="Footer Placeholder 4">
            <a:extLst>
              <a:ext uri="{FF2B5EF4-FFF2-40B4-BE49-F238E27FC236}">
                <a16:creationId xmlns:a16="http://schemas.microsoft.com/office/drawing/2014/main" id="{575E3243-828C-0747-9173-F3323BA3D7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60247-5162-6E45-A809-02A1E67279D6}"/>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421519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2F076-2BB7-F94C-9803-AAF2BA4044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CFF36-F1D7-884B-9048-9DE47C0F04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849460-1399-B84B-8440-22D42D5B2E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A49D7D-B83D-A74A-A810-D522585626C5}"/>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6" name="Footer Placeholder 5">
            <a:extLst>
              <a:ext uri="{FF2B5EF4-FFF2-40B4-BE49-F238E27FC236}">
                <a16:creationId xmlns:a16="http://schemas.microsoft.com/office/drawing/2014/main" id="{6C3B2DF8-7C3C-0F4D-86AE-2318383C6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314C73-52E6-1049-80F1-B448BB9F9D39}"/>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268394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B7B7-DE3E-044A-B874-191E13A1A1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8E9C4C-1287-3B43-84F1-7DD0DD77A5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F044C6-E648-564F-9AFD-4883B19A0F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E31D5-8DA4-074D-A28F-FBFD2C2F2A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FCA5E2-219A-2842-98E0-B66B31DECD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7DBE4AF-5985-8249-803A-F2F10F088F04}"/>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8" name="Footer Placeholder 7">
            <a:extLst>
              <a:ext uri="{FF2B5EF4-FFF2-40B4-BE49-F238E27FC236}">
                <a16:creationId xmlns:a16="http://schemas.microsoft.com/office/drawing/2014/main" id="{8D8212C0-92AA-E546-BCED-D55B2E6C4E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B33FC1-E2C3-5B4B-B763-ED6FAED31195}"/>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2938691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FFEB7-1D42-5744-81FE-C20B733CEB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D071EB5-D81B-064E-9F5A-2381C7104539}"/>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4" name="Footer Placeholder 3">
            <a:extLst>
              <a:ext uri="{FF2B5EF4-FFF2-40B4-BE49-F238E27FC236}">
                <a16:creationId xmlns:a16="http://schemas.microsoft.com/office/drawing/2014/main" id="{FC494749-BF25-FA4A-912F-057758F51D0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4CA04F-C716-F34A-A0AC-9A66CA1E5375}"/>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275172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1AF35-21C8-324F-8ABA-5575DAE9D441}"/>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3" name="Footer Placeholder 2">
            <a:extLst>
              <a:ext uri="{FF2B5EF4-FFF2-40B4-BE49-F238E27FC236}">
                <a16:creationId xmlns:a16="http://schemas.microsoft.com/office/drawing/2014/main" id="{A07F7DE1-1521-C744-80EE-7765252E49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BBBB27-AFA0-D14D-9046-29D953617EFD}"/>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1854898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7192A-FAC2-BA4F-AB0E-9F024FACE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ADC725-F5B4-FB4A-B516-D84A0B3FD1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DF4D1B-C380-E243-8F90-9BC324A7B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F1D9BF-5FDA-A74D-B422-80760DD85B53}"/>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6" name="Footer Placeholder 5">
            <a:extLst>
              <a:ext uri="{FF2B5EF4-FFF2-40B4-BE49-F238E27FC236}">
                <a16:creationId xmlns:a16="http://schemas.microsoft.com/office/drawing/2014/main" id="{E4B85493-59D3-ED44-9EEC-B6438E10C7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6F12B4-4AF0-E84C-A3FD-98F302FA5E16}"/>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3860526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12DA-7A22-1A4C-B926-FB20E12B01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E69CEC-AB9C-6545-8498-D1FB6CF369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BEC024-CE20-7742-9D20-CFC0F8608C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AF3D79-8831-464F-93BD-EF4EF2F9F16D}"/>
              </a:ext>
            </a:extLst>
          </p:cNvPr>
          <p:cNvSpPr>
            <a:spLocks noGrp="1"/>
          </p:cNvSpPr>
          <p:nvPr>
            <p:ph type="dt" sz="half" idx="10"/>
          </p:nvPr>
        </p:nvSpPr>
        <p:spPr/>
        <p:txBody>
          <a:bodyPr/>
          <a:lstStyle/>
          <a:p>
            <a:fld id="{211710D0-7E97-E147-8D3B-21DA4DCD216E}" type="datetimeFigureOut">
              <a:rPr lang="en-US" smtClean="0"/>
              <a:t>7/12/21</a:t>
            </a:fld>
            <a:endParaRPr lang="en-US"/>
          </a:p>
        </p:txBody>
      </p:sp>
      <p:sp>
        <p:nvSpPr>
          <p:cNvPr id="6" name="Footer Placeholder 5">
            <a:extLst>
              <a:ext uri="{FF2B5EF4-FFF2-40B4-BE49-F238E27FC236}">
                <a16:creationId xmlns:a16="http://schemas.microsoft.com/office/drawing/2014/main" id="{E3F5A3B2-CD79-4542-AEF8-29F4CDF8A1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0CA91-2E5F-0043-9E29-B9CA17CDF67B}"/>
              </a:ext>
            </a:extLst>
          </p:cNvPr>
          <p:cNvSpPr>
            <a:spLocks noGrp="1"/>
          </p:cNvSpPr>
          <p:nvPr>
            <p:ph type="sldNum" sz="quarter" idx="12"/>
          </p:nvPr>
        </p:nvSpPr>
        <p:spPr/>
        <p:txBody>
          <a:bodyPr/>
          <a:lstStyle/>
          <a:p>
            <a:fld id="{F7B12272-D10F-3044-A43A-0C06453ECB8B}" type="slidenum">
              <a:rPr lang="en-US" smtClean="0"/>
              <a:t>‹#›</a:t>
            </a:fld>
            <a:endParaRPr lang="en-US"/>
          </a:p>
        </p:txBody>
      </p:sp>
    </p:spTree>
    <p:extLst>
      <p:ext uri="{BB962C8B-B14F-4D97-AF65-F5344CB8AC3E}">
        <p14:creationId xmlns:p14="http://schemas.microsoft.com/office/powerpoint/2010/main" val="3118022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C3FC69-8D7D-7D42-BF11-49DFE15449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DA9528-3AFE-D842-B3FD-3BB25123F1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0F308D-00E6-8D45-9ECD-0FC7852CCB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710D0-7E97-E147-8D3B-21DA4DCD216E}" type="datetimeFigureOut">
              <a:rPr lang="en-US" smtClean="0"/>
              <a:t>7/12/21</a:t>
            </a:fld>
            <a:endParaRPr lang="en-US"/>
          </a:p>
        </p:txBody>
      </p:sp>
      <p:sp>
        <p:nvSpPr>
          <p:cNvPr id="5" name="Footer Placeholder 4">
            <a:extLst>
              <a:ext uri="{FF2B5EF4-FFF2-40B4-BE49-F238E27FC236}">
                <a16:creationId xmlns:a16="http://schemas.microsoft.com/office/drawing/2014/main" id="{3B67AB3E-4018-3F43-9B95-C6CB247087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59B732-ED57-C34E-9FA2-201D3A620C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B12272-D10F-3044-A43A-0C06453ECB8B}" type="slidenum">
              <a:rPr lang="en-US" smtClean="0"/>
              <a:t>‹#›</a:t>
            </a:fld>
            <a:endParaRPr lang="en-US"/>
          </a:p>
        </p:txBody>
      </p:sp>
    </p:spTree>
    <p:extLst>
      <p:ext uri="{BB962C8B-B14F-4D97-AF65-F5344CB8AC3E}">
        <p14:creationId xmlns:p14="http://schemas.microsoft.com/office/powerpoint/2010/main" val="355751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emmresourcecenter.or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nami.org/" TargetMode="Externa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eachmindmatters.org/mental-health/"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nami.org/"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nami.org/"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suicideispreventable.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hsph.harvard.edu/means-matt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iasp.info/"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suicidepreventionlifeline.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suicideispreventable.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suicideispreventable.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suicideispreventable.or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suicideispreventable.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afsp.or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suicideispreventable.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suicideispreventable.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suicideispreventabl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al-anon.org/al-anon-meetings" TargetMode="Externa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www.samhsa.gov/find-treatment" TargetMode="External"/><Relationship Id="rId5" Type="http://schemas.openxmlformats.org/officeDocument/2006/relationships/hyperlink" Target="http://www.recoverymonth.gov/" TargetMode="Externa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s://www.dmv.ca.gov/portal/driver-education-and-safety/dmv-safety-guidelines-actions/" TargetMode="Externa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www.cdc.gov/drugoverdose/data/fentanyl.html" TargetMode="Externa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s://www.cannabisdecoded.org/" TargetMode="Externa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hyperlink" Target="https://www.samhsa.gov/medication-assisted-treatment/treatment" TargetMode="Externa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https://safe.pharmacy/drug-disposal/" TargetMode="Externa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www.cdc.gov/drugoverdose/index.html" TargetMode="Externa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odprevention.org/responding-to-an-overdose/"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mhanational.org/find-support-groups" TargetMode="Externa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www.cdc.gov/drugoverdose/index.html"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nami.org/"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nami.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nami.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emmresourcecenter.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E03B6-8083-FE46-952F-06DA54D2C789}"/>
              </a:ext>
            </a:extLst>
          </p:cNvPr>
          <p:cNvSpPr>
            <a:spLocks noGrp="1"/>
          </p:cNvSpPr>
          <p:nvPr>
            <p:ph type="ctrTitle"/>
          </p:nvPr>
        </p:nvSpPr>
        <p:spPr>
          <a:xfrm>
            <a:off x="4319751" y="834189"/>
            <a:ext cx="7725103" cy="973590"/>
          </a:xfrm>
        </p:spPr>
        <p:txBody>
          <a:bodyPr>
            <a:normAutofit/>
          </a:bodyPr>
          <a:lstStyle/>
          <a:p>
            <a:r>
              <a:rPr lang="en-US" dirty="0">
                <a:solidFill>
                  <a:schemeClr val="bg1"/>
                </a:solidFill>
              </a:rPr>
              <a:t>Trivia Game</a:t>
            </a:r>
          </a:p>
        </p:txBody>
      </p:sp>
      <p:sp>
        <p:nvSpPr>
          <p:cNvPr id="3" name="Subtitle 2">
            <a:extLst>
              <a:ext uri="{FF2B5EF4-FFF2-40B4-BE49-F238E27FC236}">
                <a16:creationId xmlns:a16="http://schemas.microsoft.com/office/drawing/2014/main" id="{1890F4B4-34C6-B14C-ABB1-6FCD78B52077}"/>
              </a:ext>
            </a:extLst>
          </p:cNvPr>
          <p:cNvSpPr>
            <a:spLocks noGrp="1"/>
          </p:cNvSpPr>
          <p:nvPr>
            <p:ph type="subTitle" idx="1"/>
          </p:nvPr>
        </p:nvSpPr>
        <p:spPr>
          <a:xfrm>
            <a:off x="4319750" y="2687638"/>
            <a:ext cx="7725104" cy="1655762"/>
          </a:xfrm>
        </p:spPr>
        <p:txBody>
          <a:bodyPr>
            <a:normAutofit lnSpcReduction="10000"/>
          </a:bodyPr>
          <a:lstStyle/>
          <a:p>
            <a:r>
              <a:rPr lang="en-US" dirty="0">
                <a:solidFill>
                  <a:schemeClr val="bg1"/>
                </a:solidFill>
              </a:rPr>
              <a:t>Sharpen your mental health, suicide prevention and substance use/recovery knowledge with this trivia game. Utilize this trivia game as part of events, community outreach or with a group of friends and family. The highest points wins!</a:t>
            </a:r>
          </a:p>
        </p:txBody>
      </p:sp>
    </p:spTree>
    <p:extLst>
      <p:ext uri="{BB962C8B-B14F-4D97-AF65-F5344CB8AC3E}">
        <p14:creationId xmlns:p14="http://schemas.microsoft.com/office/powerpoint/2010/main" val="99040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173926" y="500170"/>
            <a:ext cx="7159171" cy="653715"/>
          </a:xfrm>
        </p:spPr>
        <p:txBody>
          <a:bodyPr>
            <a:normAutofit/>
          </a:bodyPr>
          <a:lstStyle/>
          <a:p>
            <a:pPr algn="ctr"/>
            <a:r>
              <a:rPr lang="en-US" sz="3200" b="1" dirty="0"/>
              <a:t>300 Points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173926" y="1153885"/>
            <a:ext cx="7159171" cy="4488765"/>
          </a:xfrm>
        </p:spPr>
        <p:txBody>
          <a:bodyPr>
            <a:normAutofit fontScale="92500" lnSpcReduction="20000"/>
          </a:bodyPr>
          <a:lstStyle/>
          <a:p>
            <a:pPr marL="0" indent="0" algn="ctr">
              <a:buNone/>
            </a:pPr>
            <a:r>
              <a:rPr lang="en-US" b="1" dirty="0"/>
              <a:t>At its core, stigma about mental illness is caused by what root problem?</a:t>
            </a:r>
          </a:p>
          <a:p>
            <a:pPr marL="0" indent="0">
              <a:buNone/>
            </a:pPr>
            <a:endParaRPr lang="en-US" sz="2400" dirty="0"/>
          </a:p>
          <a:p>
            <a:pPr marL="0" indent="0">
              <a:buNone/>
            </a:pPr>
            <a:endParaRPr lang="en-US" dirty="0"/>
          </a:p>
          <a:p>
            <a:pPr marL="0" indent="0" algn="ctr">
              <a:buNone/>
            </a:pPr>
            <a:r>
              <a:rPr lang="en-US" u="sng" dirty="0"/>
              <a:t>ANSWER</a:t>
            </a:r>
          </a:p>
          <a:p>
            <a:pPr marL="0" indent="0" algn="ctr">
              <a:buNone/>
            </a:pPr>
            <a:r>
              <a:rPr lang="en-US" dirty="0"/>
              <a:t>Any of these answers are correct: Lack of knowledge, ignorance, prejudice, discrimination, negative stereotypes</a:t>
            </a:r>
          </a:p>
          <a:p>
            <a:pPr marL="0" indent="0">
              <a:buNone/>
            </a:pPr>
            <a:endParaRPr lang="en-US" sz="1400" dirty="0"/>
          </a:p>
          <a:p>
            <a:pPr marL="0" indent="0" algn="ctr">
              <a:buNone/>
            </a:pPr>
            <a:r>
              <a:rPr lang="en-US" sz="1900" dirty="0"/>
              <a:t>Stigma can make people feel alone, embarrassed, ashamed, and often prevents them from seeking treatment when they need it. One way to reduce stigma about mental illness is to use people first language. For example, avoid saying “mentally ill people”, and instead say “people experiencing a mental illness”.</a:t>
            </a:r>
            <a:br>
              <a:rPr lang="en-US" sz="1900" dirty="0"/>
            </a:br>
            <a:endParaRPr lang="en-US" sz="1900" dirty="0"/>
          </a:p>
        </p:txBody>
      </p:sp>
      <p:sp>
        <p:nvSpPr>
          <p:cNvPr id="7" name="TextBox 6">
            <a:extLst>
              <a:ext uri="{FF2B5EF4-FFF2-40B4-BE49-F238E27FC236}">
                <a16:creationId xmlns:a16="http://schemas.microsoft.com/office/drawing/2014/main" id="{FC05A818-8E91-485E-BC62-8A09E8B59BB2}"/>
              </a:ext>
            </a:extLst>
          </p:cNvPr>
          <p:cNvSpPr txBox="1"/>
          <p:nvPr/>
        </p:nvSpPr>
        <p:spPr>
          <a:xfrm>
            <a:off x="4173927" y="5985478"/>
            <a:ext cx="7159170" cy="523220"/>
          </a:xfrm>
          <a:prstGeom prst="rect">
            <a:avLst/>
          </a:prstGeom>
          <a:noFill/>
        </p:spPr>
        <p:txBody>
          <a:bodyPr wrap="square" rtlCol="0">
            <a:spAutoFit/>
          </a:bodyPr>
          <a:lstStyle/>
          <a:p>
            <a:pPr algn="ctr"/>
            <a:r>
              <a:rPr lang="en-US" sz="1400" dirty="0"/>
              <a:t>Find mental health resources at: </a:t>
            </a:r>
            <a:r>
              <a:rPr lang="en-US" sz="1400" dirty="0">
                <a:hlinkClick r:id="rId4"/>
              </a:rPr>
              <a:t>www.EMMResourceCenter.org</a:t>
            </a:r>
            <a:endParaRPr lang="en-US" sz="1400" dirty="0"/>
          </a:p>
          <a:p>
            <a:pPr algn="ctr"/>
            <a:endParaRPr lang="en-US" sz="1400" dirty="0"/>
          </a:p>
        </p:txBody>
      </p:sp>
      <p:grpSp>
        <p:nvGrpSpPr>
          <p:cNvPr id="8" name="Group 7">
            <a:extLst>
              <a:ext uri="{FF2B5EF4-FFF2-40B4-BE49-F238E27FC236}">
                <a16:creationId xmlns:a16="http://schemas.microsoft.com/office/drawing/2014/main" id="{6998A72A-48DF-4C59-B463-3ACC4DE9889B}"/>
              </a:ext>
            </a:extLst>
          </p:cNvPr>
          <p:cNvGrpSpPr/>
          <p:nvPr/>
        </p:nvGrpSpPr>
        <p:grpSpPr>
          <a:xfrm>
            <a:off x="5926871" y="2033307"/>
            <a:ext cx="3653280" cy="205565"/>
            <a:chOff x="6227905" y="2793904"/>
            <a:chExt cx="3653280" cy="205565"/>
          </a:xfrm>
        </p:grpSpPr>
        <p:pic>
          <p:nvPicPr>
            <p:cNvPr id="9" name="Content Placeholder 4" descr="A picture containing room, drawing&#10;&#10;Description automatically generated">
              <a:extLst>
                <a:ext uri="{FF2B5EF4-FFF2-40B4-BE49-F238E27FC236}">
                  <a16:creationId xmlns:a16="http://schemas.microsoft.com/office/drawing/2014/main" id="{D090C388-438B-49F8-84DA-92B6E25D46F2}"/>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6389FA1B-6944-43EE-BE0D-550E7F44D65F}"/>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2C73AD71-6A8D-43F1-BB42-8F92400EA34B}"/>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363413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3991429" y="500063"/>
            <a:ext cx="7646389" cy="566738"/>
          </a:xfrm>
        </p:spPr>
        <p:txBody>
          <a:bodyPr>
            <a:normAutofit/>
          </a:bodyPr>
          <a:lstStyle/>
          <a:p>
            <a:pPr algn="ctr"/>
            <a:r>
              <a:rPr lang="en-US" sz="3200" b="1" dirty="0"/>
              <a:t>300 Points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3991429" y="1066801"/>
            <a:ext cx="7646389" cy="4724399"/>
          </a:xfrm>
        </p:spPr>
        <p:txBody>
          <a:bodyPr>
            <a:normAutofit fontScale="92500" lnSpcReduction="20000"/>
          </a:bodyPr>
          <a:lstStyle/>
          <a:p>
            <a:pPr marL="0" indent="0" algn="ctr">
              <a:buNone/>
            </a:pPr>
            <a:r>
              <a:rPr lang="en-US" b="1" dirty="0"/>
              <a:t>Which Grammy award winner and advocate shared that she suffers from post-traumatic stress disorder (PTSD) and said: “I have a mental illness, and I struggle with that mental illness every day.”</a:t>
            </a:r>
          </a:p>
          <a:p>
            <a:pPr marL="0" indent="0">
              <a:buNone/>
            </a:pPr>
            <a:endParaRPr lang="en-US" sz="1400" b="1" dirty="0"/>
          </a:p>
          <a:p>
            <a:pPr lvl="2"/>
            <a:r>
              <a:rPr lang="en-US" sz="2400" dirty="0"/>
              <a:t>Cher </a:t>
            </a:r>
          </a:p>
          <a:p>
            <a:pPr lvl="2"/>
            <a:r>
              <a:rPr lang="en-US" sz="2400" dirty="0"/>
              <a:t>Kelly Clarkson</a:t>
            </a:r>
          </a:p>
          <a:p>
            <a:pPr lvl="2"/>
            <a:r>
              <a:rPr lang="en-US" sz="2400" dirty="0"/>
              <a:t>Lady Gaga </a:t>
            </a:r>
          </a:p>
          <a:p>
            <a:pPr lvl="2"/>
            <a:r>
              <a:rPr lang="en-US" sz="2400" dirty="0"/>
              <a:t>Rihanna</a:t>
            </a:r>
          </a:p>
          <a:p>
            <a:pPr marL="0" indent="0">
              <a:buNone/>
            </a:pPr>
            <a:endParaRPr lang="en-US" sz="2200" dirty="0"/>
          </a:p>
          <a:p>
            <a:pPr marL="0" indent="0" algn="ctr">
              <a:buNone/>
            </a:pPr>
            <a:r>
              <a:rPr lang="en-US" sz="2400" u="sng" dirty="0"/>
              <a:t>ANSWER</a:t>
            </a:r>
          </a:p>
          <a:p>
            <a:pPr marL="0" indent="0" algn="ctr">
              <a:buNone/>
            </a:pPr>
            <a:r>
              <a:rPr lang="en-US" sz="2400" dirty="0"/>
              <a:t>Lady Gaga, whose real name is Stefani Germanotta, shared her story of struggling with mental illness and shared the meditation and mantra she uses as therapy: “You are brave, you are courageous.”</a:t>
            </a:r>
          </a:p>
        </p:txBody>
      </p:sp>
      <p:grpSp>
        <p:nvGrpSpPr>
          <p:cNvPr id="8" name="Group 7">
            <a:extLst>
              <a:ext uri="{FF2B5EF4-FFF2-40B4-BE49-F238E27FC236}">
                <a16:creationId xmlns:a16="http://schemas.microsoft.com/office/drawing/2014/main" id="{6998A72A-48DF-4C59-B463-3ACC4DE9889B}"/>
              </a:ext>
            </a:extLst>
          </p:cNvPr>
          <p:cNvGrpSpPr/>
          <p:nvPr/>
        </p:nvGrpSpPr>
        <p:grpSpPr>
          <a:xfrm>
            <a:off x="7814623" y="3501803"/>
            <a:ext cx="3653280" cy="205565"/>
            <a:chOff x="6227905" y="2793904"/>
            <a:chExt cx="3653280" cy="205565"/>
          </a:xfrm>
        </p:grpSpPr>
        <p:pic>
          <p:nvPicPr>
            <p:cNvPr id="9" name="Content Placeholder 4" descr="A picture containing room, drawing&#10;&#10;Description automatically generated">
              <a:extLst>
                <a:ext uri="{FF2B5EF4-FFF2-40B4-BE49-F238E27FC236}">
                  <a16:creationId xmlns:a16="http://schemas.microsoft.com/office/drawing/2014/main" id="{D090C388-438B-49F8-84DA-92B6E25D46F2}"/>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6389FA1B-6944-43EE-BE0D-550E7F44D65F}"/>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2C73AD71-6A8D-43F1-BB42-8F92400EA34B}"/>
                </a:ext>
              </a:extLst>
            </p:cNvPr>
            <p:cNvPicPr>
              <a:picLocks noChangeAspect="1"/>
            </p:cNvPicPr>
            <p:nvPr/>
          </p:nvPicPr>
          <p:blipFill>
            <a:blip r:embed="rId4"/>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387180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197927" y="574228"/>
            <a:ext cx="7439891" cy="679337"/>
          </a:xfrm>
        </p:spPr>
        <p:txBody>
          <a:bodyPr>
            <a:normAutofit/>
          </a:bodyPr>
          <a:lstStyle/>
          <a:p>
            <a:pPr algn="ctr"/>
            <a:r>
              <a:rPr lang="en-US" sz="3200" b="1" dirty="0"/>
              <a:t>300 Points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197927" y="1392071"/>
            <a:ext cx="7439891" cy="4399129"/>
          </a:xfrm>
        </p:spPr>
        <p:txBody>
          <a:bodyPr>
            <a:normAutofit/>
          </a:bodyPr>
          <a:lstStyle/>
          <a:p>
            <a:pPr marL="0" indent="0" algn="ctr">
              <a:buNone/>
            </a:pPr>
            <a:r>
              <a:rPr lang="en-US" b="1" dirty="0"/>
              <a:t>50% of mental health problems begin by what age?</a:t>
            </a:r>
          </a:p>
          <a:p>
            <a:pPr marL="0" indent="0">
              <a:buNone/>
            </a:pPr>
            <a:endParaRPr lang="en-US" sz="1800" dirty="0"/>
          </a:p>
          <a:p>
            <a:pPr marL="0" indent="0" algn="ctr">
              <a:buNone/>
            </a:pPr>
            <a:endParaRPr lang="en-US" sz="1200" u="sng" dirty="0"/>
          </a:p>
          <a:p>
            <a:pPr marL="0" indent="0" algn="ctr">
              <a:buNone/>
            </a:pPr>
            <a:r>
              <a:rPr lang="en-US" sz="2600" u="sng" dirty="0"/>
              <a:t>ANSWER</a:t>
            </a:r>
            <a:r>
              <a:rPr lang="en-US" sz="2600" dirty="0"/>
              <a:t>: 14</a:t>
            </a:r>
            <a:br>
              <a:rPr lang="en-US" sz="2600" dirty="0"/>
            </a:br>
            <a:endParaRPr lang="en-US" sz="100" dirty="0"/>
          </a:p>
          <a:p>
            <a:pPr marL="0" indent="0" algn="ctr">
              <a:buNone/>
            </a:pPr>
            <a:r>
              <a:rPr lang="en-US" sz="2400" dirty="0"/>
              <a:t>It’s a common myth that acting out as a young adult or teen is just part of being a kid. Research has shown that half of all mental health disorders start by age 14; however, an average of 11 years pass after the onset of symptoms before a person seeks help for mental health symptoms. </a:t>
            </a:r>
          </a:p>
          <a:p>
            <a:pPr marL="0" indent="0">
              <a:buNone/>
            </a:pPr>
            <a:endParaRPr lang="en-US" sz="1500" dirty="0"/>
          </a:p>
        </p:txBody>
      </p:sp>
      <p:grpSp>
        <p:nvGrpSpPr>
          <p:cNvPr id="8" name="Group 7">
            <a:extLst>
              <a:ext uri="{FF2B5EF4-FFF2-40B4-BE49-F238E27FC236}">
                <a16:creationId xmlns:a16="http://schemas.microsoft.com/office/drawing/2014/main" id="{6998A72A-48DF-4C59-B463-3ACC4DE9889B}"/>
              </a:ext>
            </a:extLst>
          </p:cNvPr>
          <p:cNvGrpSpPr/>
          <p:nvPr/>
        </p:nvGrpSpPr>
        <p:grpSpPr>
          <a:xfrm>
            <a:off x="5973224" y="2442046"/>
            <a:ext cx="3653280" cy="205565"/>
            <a:chOff x="6227905" y="2793904"/>
            <a:chExt cx="3653280" cy="205565"/>
          </a:xfrm>
        </p:grpSpPr>
        <p:pic>
          <p:nvPicPr>
            <p:cNvPr id="9" name="Content Placeholder 4" descr="A picture containing room, drawing&#10;&#10;Description automatically generated">
              <a:extLst>
                <a:ext uri="{FF2B5EF4-FFF2-40B4-BE49-F238E27FC236}">
                  <a16:creationId xmlns:a16="http://schemas.microsoft.com/office/drawing/2014/main" id="{D090C388-438B-49F8-84DA-92B6E25D46F2}"/>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6389FA1B-6944-43EE-BE0D-550E7F44D65F}"/>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2C73AD71-6A8D-43F1-BB42-8F92400EA34B}"/>
                </a:ext>
              </a:extLst>
            </p:cNvPr>
            <p:cNvPicPr>
              <a:picLocks noChangeAspect="1"/>
            </p:cNvPicPr>
            <p:nvPr/>
          </p:nvPicPr>
          <p:blipFill>
            <a:blip r:embed="rId4"/>
            <a:stretch>
              <a:fillRect/>
            </a:stretch>
          </p:blipFill>
          <p:spPr>
            <a:xfrm>
              <a:off x="7936537" y="2793906"/>
              <a:ext cx="236017" cy="205563"/>
            </a:xfrm>
            <a:prstGeom prst="rect">
              <a:avLst/>
            </a:prstGeom>
          </p:spPr>
        </p:pic>
      </p:grpSp>
      <p:sp>
        <p:nvSpPr>
          <p:cNvPr id="4" name="TextBox 3">
            <a:extLst>
              <a:ext uri="{FF2B5EF4-FFF2-40B4-BE49-F238E27FC236}">
                <a16:creationId xmlns:a16="http://schemas.microsoft.com/office/drawing/2014/main" id="{91D5A7DC-0E05-4D63-B94E-56E5C3C05499}"/>
              </a:ext>
            </a:extLst>
          </p:cNvPr>
          <p:cNvSpPr txBox="1"/>
          <p:nvPr/>
        </p:nvSpPr>
        <p:spPr>
          <a:xfrm>
            <a:off x="4343400" y="5920807"/>
            <a:ext cx="6847114" cy="480131"/>
          </a:xfrm>
          <a:prstGeom prst="rect">
            <a:avLst/>
          </a:prstGeom>
          <a:noFill/>
        </p:spPr>
        <p:txBody>
          <a:bodyPr wrap="square" rtlCol="0">
            <a:spAutoFit/>
          </a:bodyPr>
          <a:lstStyle/>
          <a:p>
            <a:pPr lvl="0" algn="ctr">
              <a:lnSpc>
                <a:spcPct val="90000"/>
              </a:lnSpc>
              <a:spcBef>
                <a:spcPts val="1000"/>
              </a:spcBef>
            </a:pPr>
            <a:r>
              <a:rPr lang="en-US" sz="1400" dirty="0">
                <a:solidFill>
                  <a:prstClr val="black"/>
                </a:solidFill>
              </a:rPr>
              <a:t>Learn more about mental illness in general, depression and available treatments by visiting the website of the National Alliance on Mental Illness: </a:t>
            </a:r>
            <a:r>
              <a:rPr lang="en-US" sz="1400" dirty="0">
                <a:solidFill>
                  <a:prstClr val="black"/>
                </a:solidFill>
                <a:hlinkClick r:id="rId5"/>
              </a:rPr>
              <a:t>www.NAMI.org</a:t>
            </a:r>
            <a:endParaRPr lang="en-US" sz="1400" dirty="0">
              <a:solidFill>
                <a:prstClr val="black"/>
              </a:solidFill>
            </a:endParaRPr>
          </a:p>
        </p:txBody>
      </p:sp>
    </p:spTree>
    <p:extLst>
      <p:ext uri="{BB962C8B-B14F-4D97-AF65-F5344CB8AC3E}">
        <p14:creationId xmlns:p14="http://schemas.microsoft.com/office/powerpoint/2010/main" val="425686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197925" y="704369"/>
            <a:ext cx="7439891" cy="503945"/>
          </a:xfrm>
        </p:spPr>
        <p:txBody>
          <a:bodyPr>
            <a:normAutofit fontScale="90000"/>
          </a:bodyPr>
          <a:lstStyle/>
          <a:p>
            <a:pPr algn="ctr"/>
            <a:r>
              <a:rPr lang="en-US" sz="3200" b="1" dirty="0"/>
              <a:t>400 Points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197926" y="1208314"/>
            <a:ext cx="7439891" cy="4268988"/>
          </a:xfrm>
        </p:spPr>
        <p:txBody>
          <a:bodyPr>
            <a:normAutofit/>
          </a:bodyPr>
          <a:lstStyle/>
          <a:p>
            <a:pPr marL="0" indent="0" algn="ctr">
              <a:buNone/>
            </a:pPr>
            <a:r>
              <a:rPr lang="en-US" b="1" dirty="0"/>
              <a:t>What year was Mental Health Awareness Month created in the United States?</a:t>
            </a:r>
            <a:endParaRPr lang="en-US" dirty="0"/>
          </a:p>
          <a:p>
            <a:pPr marL="0" indent="0" algn="ctr">
              <a:buNone/>
            </a:pPr>
            <a:endParaRPr lang="en-US" sz="3600" u="sng" dirty="0"/>
          </a:p>
          <a:p>
            <a:pPr marL="0" indent="0" algn="ctr">
              <a:buNone/>
            </a:pPr>
            <a:r>
              <a:rPr lang="en-US" u="sng" dirty="0"/>
              <a:t>ANSWER</a:t>
            </a:r>
            <a:r>
              <a:rPr lang="en-US" dirty="0"/>
              <a:t>: 1949</a:t>
            </a:r>
          </a:p>
          <a:p>
            <a:pPr marL="0" indent="0">
              <a:buNone/>
            </a:pPr>
            <a:endParaRPr lang="en-US" sz="1200" dirty="0"/>
          </a:p>
          <a:p>
            <a:pPr marL="0" indent="0" algn="ctr">
              <a:buNone/>
            </a:pPr>
            <a:r>
              <a:rPr lang="en-US" sz="2200" dirty="0"/>
              <a:t>Mental Health Awareness Month has been recognized and celebrated since 1949. President Barack Obama signed a proclamation confirming May as National Mental Health Awareness Month in 2013. </a:t>
            </a:r>
          </a:p>
        </p:txBody>
      </p:sp>
      <p:grpSp>
        <p:nvGrpSpPr>
          <p:cNvPr id="8" name="Group 7">
            <a:extLst>
              <a:ext uri="{FF2B5EF4-FFF2-40B4-BE49-F238E27FC236}">
                <a16:creationId xmlns:a16="http://schemas.microsoft.com/office/drawing/2014/main" id="{6998A72A-48DF-4C59-B463-3ACC4DE9889B}"/>
              </a:ext>
            </a:extLst>
          </p:cNvPr>
          <p:cNvGrpSpPr/>
          <p:nvPr/>
        </p:nvGrpSpPr>
        <p:grpSpPr>
          <a:xfrm>
            <a:off x="6054339" y="2264812"/>
            <a:ext cx="3653280" cy="205565"/>
            <a:chOff x="6227905" y="2793904"/>
            <a:chExt cx="3653280" cy="205565"/>
          </a:xfrm>
        </p:grpSpPr>
        <p:pic>
          <p:nvPicPr>
            <p:cNvPr id="9" name="Content Placeholder 4" descr="A picture containing room, drawing&#10;&#10;Description automatically generated">
              <a:extLst>
                <a:ext uri="{FF2B5EF4-FFF2-40B4-BE49-F238E27FC236}">
                  <a16:creationId xmlns:a16="http://schemas.microsoft.com/office/drawing/2014/main" id="{D090C388-438B-49F8-84DA-92B6E25D46F2}"/>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6389FA1B-6944-43EE-BE0D-550E7F44D65F}"/>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2C73AD71-6A8D-43F1-BB42-8F92400EA34B}"/>
                </a:ext>
              </a:extLst>
            </p:cNvPr>
            <p:cNvPicPr>
              <a:picLocks noChangeAspect="1"/>
            </p:cNvPicPr>
            <p:nvPr/>
          </p:nvPicPr>
          <p:blipFill>
            <a:blip r:embed="rId4"/>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255757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197927" y="574228"/>
            <a:ext cx="7439891" cy="679337"/>
          </a:xfrm>
        </p:spPr>
        <p:txBody>
          <a:bodyPr>
            <a:normAutofit/>
          </a:bodyPr>
          <a:lstStyle/>
          <a:p>
            <a:pPr algn="ctr"/>
            <a:r>
              <a:rPr lang="en-US" sz="3200" b="1" dirty="0"/>
              <a:t>400 Points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197927" y="1160182"/>
            <a:ext cx="7439891" cy="4537635"/>
          </a:xfrm>
        </p:spPr>
        <p:txBody>
          <a:bodyPr>
            <a:normAutofit/>
          </a:bodyPr>
          <a:lstStyle/>
          <a:p>
            <a:pPr marL="0" indent="0" algn="ctr">
              <a:buNone/>
            </a:pPr>
            <a:r>
              <a:rPr lang="en-US" b="1" dirty="0"/>
              <a:t>What percentage of individuals with severe mental illness report being victims of a violent crime within a given year? </a:t>
            </a:r>
            <a:endParaRPr lang="en-US" dirty="0"/>
          </a:p>
          <a:p>
            <a:pPr marL="0" indent="0" algn="ctr">
              <a:buNone/>
            </a:pPr>
            <a:endParaRPr lang="en-US" sz="4000" u="sng" dirty="0"/>
          </a:p>
          <a:p>
            <a:pPr marL="0" indent="0" algn="ctr">
              <a:buNone/>
            </a:pPr>
            <a:r>
              <a:rPr lang="en-US" u="sng" dirty="0"/>
              <a:t>ANSWER</a:t>
            </a:r>
            <a:r>
              <a:rPr lang="en-US" dirty="0"/>
              <a:t>: More than 25%</a:t>
            </a:r>
          </a:p>
          <a:p>
            <a:pPr marL="0" indent="0">
              <a:buNone/>
            </a:pPr>
            <a:endParaRPr lang="en-US" sz="1400" dirty="0"/>
          </a:p>
          <a:p>
            <a:pPr marL="0" indent="0" algn="ctr">
              <a:buNone/>
            </a:pPr>
            <a:r>
              <a:rPr lang="en-US" sz="2300" dirty="0"/>
              <a:t>Most people who have been diagnosed with a mental illness are not violent or dangerous. In fact, they are more likely to be a victim of violence at a rate that is almost 12 times higher than that of the general population.  </a:t>
            </a:r>
          </a:p>
        </p:txBody>
      </p:sp>
      <p:grpSp>
        <p:nvGrpSpPr>
          <p:cNvPr id="8" name="Group 7">
            <a:extLst>
              <a:ext uri="{FF2B5EF4-FFF2-40B4-BE49-F238E27FC236}">
                <a16:creationId xmlns:a16="http://schemas.microsoft.com/office/drawing/2014/main" id="{6998A72A-48DF-4C59-B463-3ACC4DE9889B}"/>
              </a:ext>
            </a:extLst>
          </p:cNvPr>
          <p:cNvGrpSpPr/>
          <p:nvPr/>
        </p:nvGrpSpPr>
        <p:grpSpPr>
          <a:xfrm>
            <a:off x="6144893" y="2622363"/>
            <a:ext cx="3653280" cy="205565"/>
            <a:chOff x="6227905" y="2793904"/>
            <a:chExt cx="3653280" cy="205565"/>
          </a:xfrm>
        </p:grpSpPr>
        <p:pic>
          <p:nvPicPr>
            <p:cNvPr id="9" name="Content Placeholder 4" descr="A picture containing room, drawing&#10;&#10;Description automatically generated">
              <a:extLst>
                <a:ext uri="{FF2B5EF4-FFF2-40B4-BE49-F238E27FC236}">
                  <a16:creationId xmlns:a16="http://schemas.microsoft.com/office/drawing/2014/main" id="{D090C388-438B-49F8-84DA-92B6E25D46F2}"/>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6389FA1B-6944-43EE-BE0D-550E7F44D65F}"/>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2C73AD71-6A8D-43F1-BB42-8F92400EA34B}"/>
                </a:ext>
              </a:extLst>
            </p:cNvPr>
            <p:cNvPicPr>
              <a:picLocks noChangeAspect="1"/>
            </p:cNvPicPr>
            <p:nvPr/>
          </p:nvPicPr>
          <p:blipFill>
            <a:blip r:embed="rId4"/>
            <a:stretch>
              <a:fillRect/>
            </a:stretch>
          </p:blipFill>
          <p:spPr>
            <a:xfrm>
              <a:off x="7936537" y="2793906"/>
              <a:ext cx="236017" cy="205563"/>
            </a:xfrm>
            <a:prstGeom prst="rect">
              <a:avLst/>
            </a:prstGeom>
          </p:spPr>
        </p:pic>
      </p:grpSp>
      <p:sp>
        <p:nvSpPr>
          <p:cNvPr id="4" name="TextBox 3">
            <a:extLst>
              <a:ext uri="{FF2B5EF4-FFF2-40B4-BE49-F238E27FC236}">
                <a16:creationId xmlns:a16="http://schemas.microsoft.com/office/drawing/2014/main" id="{A1742502-0977-4E41-8CAD-F0F3819A133D}"/>
              </a:ext>
            </a:extLst>
          </p:cNvPr>
          <p:cNvSpPr txBox="1"/>
          <p:nvPr/>
        </p:nvSpPr>
        <p:spPr>
          <a:xfrm>
            <a:off x="4197927" y="5991383"/>
            <a:ext cx="7439891" cy="307777"/>
          </a:xfrm>
          <a:prstGeom prst="rect">
            <a:avLst/>
          </a:prstGeom>
          <a:noFill/>
        </p:spPr>
        <p:txBody>
          <a:bodyPr wrap="square" rtlCol="0">
            <a:spAutoFit/>
          </a:bodyPr>
          <a:lstStyle/>
          <a:p>
            <a:pPr algn="ctr"/>
            <a:r>
              <a:rPr lang="en-US" sz="1400" dirty="0"/>
              <a:t>You can find other mental health facts here: </a:t>
            </a:r>
            <a:r>
              <a:rPr lang="en-US" sz="1400" dirty="0">
                <a:hlinkClick r:id="rId5"/>
              </a:rPr>
              <a:t>www.NAMI.org</a:t>
            </a:r>
            <a:endParaRPr lang="en-US" sz="1400" dirty="0"/>
          </a:p>
        </p:txBody>
      </p:sp>
    </p:spTree>
    <p:extLst>
      <p:ext uri="{BB962C8B-B14F-4D97-AF65-F5344CB8AC3E}">
        <p14:creationId xmlns:p14="http://schemas.microsoft.com/office/powerpoint/2010/main" val="317191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3998795" y="622497"/>
            <a:ext cx="7602950" cy="537685"/>
          </a:xfrm>
        </p:spPr>
        <p:txBody>
          <a:bodyPr>
            <a:normAutofit/>
          </a:bodyPr>
          <a:lstStyle/>
          <a:p>
            <a:pPr algn="ctr"/>
            <a:r>
              <a:rPr lang="en-US" sz="3200" b="1" dirty="0"/>
              <a:t>400 Points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3962721" y="1160182"/>
            <a:ext cx="7639024" cy="4537635"/>
          </a:xfrm>
        </p:spPr>
        <p:txBody>
          <a:bodyPr>
            <a:normAutofit/>
          </a:bodyPr>
          <a:lstStyle/>
          <a:p>
            <a:pPr marL="0" indent="0" algn="ctr">
              <a:buNone/>
            </a:pPr>
            <a:r>
              <a:rPr lang="en-US" b="1" dirty="0"/>
              <a:t>What is the leading cause of disability worldwide?</a:t>
            </a:r>
            <a:endParaRPr lang="en-US" dirty="0"/>
          </a:p>
          <a:p>
            <a:pPr marL="0" indent="0" algn="ctr">
              <a:buNone/>
            </a:pPr>
            <a:endParaRPr lang="en-US" sz="3000" u="sng" dirty="0"/>
          </a:p>
          <a:p>
            <a:pPr marL="0" indent="0" algn="ctr">
              <a:buNone/>
            </a:pPr>
            <a:r>
              <a:rPr lang="en-US" u="sng" dirty="0"/>
              <a:t>ANSWER</a:t>
            </a:r>
            <a:r>
              <a:rPr lang="en-US" dirty="0"/>
              <a:t>: Depression</a:t>
            </a:r>
          </a:p>
          <a:p>
            <a:pPr marL="0" indent="0">
              <a:buNone/>
            </a:pPr>
            <a:endParaRPr lang="en-US" sz="700" dirty="0"/>
          </a:p>
          <a:p>
            <a:pPr marL="0" indent="0" algn="ctr">
              <a:buNone/>
            </a:pPr>
            <a:r>
              <a:rPr lang="en-US" sz="2300" dirty="0"/>
              <a:t>Depression is the most common mental health challenge in the United States. It can change how a person thinks, feels, and acts and cause our body to feel sick too. And whereas sadness is a normal reaction to a loss, disappointment, problem or other difficult situations, if symptoms of sadness and depression last for more than two weeks and impact daily functioning at home, at school and at work it is important to get help. </a:t>
            </a:r>
          </a:p>
        </p:txBody>
      </p:sp>
      <p:grpSp>
        <p:nvGrpSpPr>
          <p:cNvPr id="8" name="Group 7">
            <a:extLst>
              <a:ext uri="{FF2B5EF4-FFF2-40B4-BE49-F238E27FC236}">
                <a16:creationId xmlns:a16="http://schemas.microsoft.com/office/drawing/2014/main" id="{6998A72A-48DF-4C59-B463-3ACC4DE9889B}"/>
              </a:ext>
            </a:extLst>
          </p:cNvPr>
          <p:cNvGrpSpPr/>
          <p:nvPr/>
        </p:nvGrpSpPr>
        <p:grpSpPr>
          <a:xfrm>
            <a:off x="5955593" y="1830120"/>
            <a:ext cx="3653280" cy="205565"/>
            <a:chOff x="6227905" y="2793904"/>
            <a:chExt cx="3653280" cy="205565"/>
          </a:xfrm>
        </p:grpSpPr>
        <p:pic>
          <p:nvPicPr>
            <p:cNvPr id="9" name="Content Placeholder 4" descr="A picture containing room, drawing&#10;&#10;Description automatically generated">
              <a:extLst>
                <a:ext uri="{FF2B5EF4-FFF2-40B4-BE49-F238E27FC236}">
                  <a16:creationId xmlns:a16="http://schemas.microsoft.com/office/drawing/2014/main" id="{D090C388-438B-49F8-84DA-92B6E25D46F2}"/>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6389FA1B-6944-43EE-BE0D-550E7F44D65F}"/>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2C73AD71-6A8D-43F1-BB42-8F92400EA34B}"/>
                </a:ext>
              </a:extLst>
            </p:cNvPr>
            <p:cNvPicPr>
              <a:picLocks noChangeAspect="1"/>
            </p:cNvPicPr>
            <p:nvPr/>
          </p:nvPicPr>
          <p:blipFill>
            <a:blip r:embed="rId4"/>
            <a:stretch>
              <a:fillRect/>
            </a:stretch>
          </p:blipFill>
          <p:spPr>
            <a:xfrm>
              <a:off x="7936537" y="2793906"/>
              <a:ext cx="236017" cy="205563"/>
            </a:xfrm>
            <a:prstGeom prst="rect">
              <a:avLst/>
            </a:prstGeom>
          </p:spPr>
        </p:pic>
      </p:grpSp>
      <p:sp>
        <p:nvSpPr>
          <p:cNvPr id="4" name="TextBox 3">
            <a:extLst>
              <a:ext uri="{FF2B5EF4-FFF2-40B4-BE49-F238E27FC236}">
                <a16:creationId xmlns:a16="http://schemas.microsoft.com/office/drawing/2014/main" id="{A1742502-0977-4E41-8CAD-F0F3819A133D}"/>
              </a:ext>
            </a:extLst>
          </p:cNvPr>
          <p:cNvSpPr txBox="1"/>
          <p:nvPr/>
        </p:nvSpPr>
        <p:spPr>
          <a:xfrm>
            <a:off x="3962722" y="5895833"/>
            <a:ext cx="7639024" cy="523220"/>
          </a:xfrm>
          <a:prstGeom prst="rect">
            <a:avLst/>
          </a:prstGeom>
          <a:noFill/>
        </p:spPr>
        <p:txBody>
          <a:bodyPr wrap="square" rtlCol="0">
            <a:spAutoFit/>
          </a:bodyPr>
          <a:lstStyle/>
          <a:p>
            <a:pPr algn="ctr"/>
            <a:r>
              <a:rPr lang="en-US" sz="1400" dirty="0"/>
              <a:t>Learn more about mental illness in general, depression and available treatments by visiting the website of the National Alliance on Mental Illness: </a:t>
            </a:r>
            <a:r>
              <a:rPr lang="en-US" sz="1400" dirty="0">
                <a:hlinkClick r:id="rId5"/>
              </a:rPr>
              <a:t>www.NAMI.org</a:t>
            </a:r>
            <a:endParaRPr lang="en-US" sz="1400" dirty="0"/>
          </a:p>
        </p:txBody>
      </p:sp>
    </p:spTree>
    <p:extLst>
      <p:ext uri="{BB962C8B-B14F-4D97-AF65-F5344CB8AC3E}">
        <p14:creationId xmlns:p14="http://schemas.microsoft.com/office/powerpoint/2010/main" val="36254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177505" y="574228"/>
            <a:ext cx="7439891" cy="679337"/>
          </a:xfrm>
        </p:spPr>
        <p:txBody>
          <a:bodyPr>
            <a:normAutofit/>
          </a:bodyPr>
          <a:lstStyle/>
          <a:p>
            <a:pPr algn="ctr"/>
            <a:r>
              <a:rPr lang="en-US" sz="3200" b="1" dirty="0"/>
              <a:t>400 Points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183088" y="1253565"/>
            <a:ext cx="7434308" cy="4537635"/>
          </a:xfrm>
        </p:spPr>
        <p:txBody>
          <a:bodyPr>
            <a:normAutofit/>
          </a:bodyPr>
          <a:lstStyle/>
          <a:p>
            <a:pPr marL="0" indent="0" algn="ctr">
              <a:buNone/>
            </a:pPr>
            <a:r>
              <a:rPr lang="en-US" sz="2400" b="1" dirty="0"/>
              <a:t>Who Am I?</a:t>
            </a:r>
            <a:br>
              <a:rPr lang="en-US" sz="2400" b="1" dirty="0"/>
            </a:br>
            <a:endParaRPr lang="en-US" sz="2400" b="1" dirty="0"/>
          </a:p>
          <a:p>
            <a:r>
              <a:rPr lang="en-US" sz="2000" b="1" dirty="0"/>
              <a:t>I am a journalist, novelist and short story writer, who won a Nobel Prize in Literature in 1954</a:t>
            </a:r>
          </a:p>
          <a:p>
            <a:r>
              <a:rPr lang="en-US" sz="2000" b="1" dirty="0"/>
              <a:t>My famous cat Snow White had six toes on her front paws</a:t>
            </a:r>
          </a:p>
          <a:p>
            <a:r>
              <a:rPr lang="en-US" sz="2000" b="1" dirty="0"/>
              <a:t>Myself and many family members have experienced mental illness</a:t>
            </a:r>
          </a:p>
          <a:p>
            <a:r>
              <a:rPr lang="en-US" sz="2000" b="1" dirty="0"/>
              <a:t>My book ‘The Old Man and the Sea’ is required reading in most high schools</a:t>
            </a:r>
          </a:p>
          <a:p>
            <a:pPr marL="0" indent="0" algn="ctr">
              <a:buNone/>
            </a:pPr>
            <a:endParaRPr lang="en-US" sz="3600" u="sng" dirty="0"/>
          </a:p>
          <a:p>
            <a:pPr marL="0" indent="0" algn="ctr">
              <a:buNone/>
            </a:pPr>
            <a:r>
              <a:rPr lang="en-US" sz="2400" u="sng" dirty="0"/>
              <a:t>ANSWER</a:t>
            </a:r>
            <a:r>
              <a:rPr lang="en-US" sz="2400" dirty="0"/>
              <a:t>: I am Ernest Hemingway</a:t>
            </a:r>
          </a:p>
          <a:p>
            <a:pPr marL="0" indent="0">
              <a:buNone/>
            </a:pPr>
            <a:endParaRPr lang="en-US" sz="1400" dirty="0"/>
          </a:p>
        </p:txBody>
      </p:sp>
      <p:grpSp>
        <p:nvGrpSpPr>
          <p:cNvPr id="8" name="Group 7">
            <a:extLst>
              <a:ext uri="{FF2B5EF4-FFF2-40B4-BE49-F238E27FC236}">
                <a16:creationId xmlns:a16="http://schemas.microsoft.com/office/drawing/2014/main" id="{6998A72A-48DF-4C59-B463-3ACC4DE9889B}"/>
              </a:ext>
            </a:extLst>
          </p:cNvPr>
          <p:cNvGrpSpPr/>
          <p:nvPr/>
        </p:nvGrpSpPr>
        <p:grpSpPr>
          <a:xfrm>
            <a:off x="6068020" y="4355820"/>
            <a:ext cx="3653280" cy="205565"/>
            <a:chOff x="6227905" y="2793904"/>
            <a:chExt cx="3653280" cy="205565"/>
          </a:xfrm>
        </p:grpSpPr>
        <p:pic>
          <p:nvPicPr>
            <p:cNvPr id="9" name="Content Placeholder 4" descr="A picture containing room, drawing&#10;&#10;Description automatically generated">
              <a:extLst>
                <a:ext uri="{FF2B5EF4-FFF2-40B4-BE49-F238E27FC236}">
                  <a16:creationId xmlns:a16="http://schemas.microsoft.com/office/drawing/2014/main" id="{D090C388-438B-49F8-84DA-92B6E25D46F2}"/>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6389FA1B-6944-43EE-BE0D-550E7F44D65F}"/>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2C73AD71-6A8D-43F1-BB42-8F92400EA34B}"/>
                </a:ext>
              </a:extLst>
            </p:cNvPr>
            <p:cNvPicPr>
              <a:picLocks noChangeAspect="1"/>
            </p:cNvPicPr>
            <p:nvPr/>
          </p:nvPicPr>
          <p:blipFill>
            <a:blip r:embed="rId4"/>
            <a:stretch>
              <a:fillRect/>
            </a:stretch>
          </p:blipFill>
          <p:spPr>
            <a:xfrm>
              <a:off x="7936537" y="2793906"/>
              <a:ext cx="236017" cy="205563"/>
            </a:xfrm>
            <a:prstGeom prst="rect">
              <a:avLst/>
            </a:prstGeom>
          </p:spPr>
        </p:pic>
      </p:grpSp>
      <p:sp>
        <p:nvSpPr>
          <p:cNvPr id="4" name="TextBox 3">
            <a:extLst>
              <a:ext uri="{FF2B5EF4-FFF2-40B4-BE49-F238E27FC236}">
                <a16:creationId xmlns:a16="http://schemas.microsoft.com/office/drawing/2014/main" id="{A1742502-0977-4E41-8CAD-F0F3819A133D}"/>
              </a:ext>
            </a:extLst>
          </p:cNvPr>
          <p:cNvSpPr txBox="1"/>
          <p:nvPr/>
        </p:nvSpPr>
        <p:spPr>
          <a:xfrm>
            <a:off x="4177506" y="5895833"/>
            <a:ext cx="7434308" cy="523220"/>
          </a:xfrm>
          <a:prstGeom prst="rect">
            <a:avLst/>
          </a:prstGeom>
          <a:noFill/>
        </p:spPr>
        <p:txBody>
          <a:bodyPr wrap="square" rtlCol="0">
            <a:spAutoFit/>
          </a:bodyPr>
          <a:lstStyle/>
          <a:p>
            <a:pPr algn="ctr"/>
            <a:r>
              <a:rPr lang="en-US" sz="1400" dirty="0"/>
              <a:t>Learn more about mental illness in general, depression and available treatments by visiting the website of the National Alliance on Mental Illness: </a:t>
            </a:r>
            <a:r>
              <a:rPr lang="en-US" sz="1400" dirty="0">
                <a:hlinkClick r:id="rId5"/>
              </a:rPr>
              <a:t>www.NAMI.org</a:t>
            </a:r>
            <a:endParaRPr lang="en-US" sz="1400" dirty="0"/>
          </a:p>
        </p:txBody>
      </p:sp>
    </p:spTree>
    <p:extLst>
      <p:ext uri="{BB962C8B-B14F-4D97-AF65-F5344CB8AC3E}">
        <p14:creationId xmlns:p14="http://schemas.microsoft.com/office/powerpoint/2010/main" val="339838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2C0C8-C704-6D4A-A4BF-6D7C4B4F7060}"/>
              </a:ext>
            </a:extLst>
          </p:cNvPr>
          <p:cNvSpPr>
            <a:spLocks noGrp="1"/>
          </p:cNvSpPr>
          <p:nvPr>
            <p:ph type="title"/>
          </p:nvPr>
        </p:nvSpPr>
        <p:spPr>
          <a:xfrm>
            <a:off x="4239104" y="2739836"/>
            <a:ext cx="6991866" cy="863174"/>
          </a:xfrm>
        </p:spPr>
        <p:txBody>
          <a:bodyPr>
            <a:normAutofit/>
          </a:bodyPr>
          <a:lstStyle/>
          <a:p>
            <a:pPr algn="ctr"/>
            <a:r>
              <a:rPr lang="en-US" b="1" dirty="0">
                <a:solidFill>
                  <a:schemeClr val="bg1"/>
                </a:solidFill>
              </a:rPr>
              <a:t>Suicide Prevention Category</a:t>
            </a:r>
          </a:p>
        </p:txBody>
      </p:sp>
    </p:spTree>
    <p:extLst>
      <p:ext uri="{BB962C8B-B14F-4D97-AF65-F5344CB8AC3E}">
        <p14:creationId xmlns:p14="http://schemas.microsoft.com/office/powerpoint/2010/main" val="737173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E2A18D-8918-4C2E-9219-335B1244FC0D}"/>
              </a:ext>
            </a:extLst>
          </p:cNvPr>
          <p:cNvSpPr>
            <a:spLocks noGrp="1"/>
          </p:cNvSpPr>
          <p:nvPr>
            <p:ph type="title"/>
          </p:nvPr>
        </p:nvSpPr>
        <p:spPr>
          <a:xfrm>
            <a:off x="4361934" y="649973"/>
            <a:ext cx="7238662" cy="542499"/>
          </a:xfrm>
        </p:spPr>
        <p:txBody>
          <a:bodyPr>
            <a:normAutofit/>
          </a:bodyPr>
          <a:lstStyle/>
          <a:p>
            <a:pPr algn="ctr"/>
            <a:r>
              <a:rPr lang="en-US" sz="3200" b="1" dirty="0"/>
              <a:t>100 Points</a:t>
            </a:r>
          </a:p>
        </p:txBody>
      </p:sp>
      <p:sp>
        <p:nvSpPr>
          <p:cNvPr id="8" name="Content Placeholder 2">
            <a:extLst>
              <a:ext uri="{FF2B5EF4-FFF2-40B4-BE49-F238E27FC236}">
                <a16:creationId xmlns:a16="http://schemas.microsoft.com/office/drawing/2014/main" id="{1212588E-2D90-4618-AC81-6FB06086CBD6}"/>
              </a:ext>
            </a:extLst>
          </p:cNvPr>
          <p:cNvSpPr>
            <a:spLocks noGrp="1"/>
          </p:cNvSpPr>
          <p:nvPr>
            <p:ph idx="1"/>
          </p:nvPr>
        </p:nvSpPr>
        <p:spPr>
          <a:xfrm>
            <a:off x="4361933" y="1381838"/>
            <a:ext cx="7238663" cy="4554939"/>
          </a:xfrm>
        </p:spPr>
        <p:txBody>
          <a:bodyPr>
            <a:normAutofit fontScale="92500"/>
          </a:bodyPr>
          <a:lstStyle/>
          <a:p>
            <a:pPr marL="0" indent="0" algn="ctr">
              <a:buNone/>
            </a:pPr>
            <a:r>
              <a:rPr lang="en-US" b="1" dirty="0"/>
              <a:t>True or false: Asking someone if they are thinking of suicide will put the idea into their head?</a:t>
            </a:r>
          </a:p>
          <a:p>
            <a:pPr marL="0" indent="0">
              <a:buNone/>
            </a:pPr>
            <a:endParaRPr lang="en-US" sz="2400" dirty="0"/>
          </a:p>
          <a:p>
            <a:pPr marL="0" indent="0" algn="ctr">
              <a:buNone/>
            </a:pPr>
            <a:r>
              <a:rPr lang="en-US" u="sng" dirty="0"/>
              <a:t>ANSWER</a:t>
            </a:r>
            <a:r>
              <a:rPr lang="en-US" dirty="0"/>
              <a:t>: False</a:t>
            </a:r>
          </a:p>
          <a:p>
            <a:pPr marL="0" indent="0">
              <a:buNone/>
            </a:pPr>
            <a:endParaRPr lang="en-US" sz="1200" dirty="0"/>
          </a:p>
          <a:p>
            <a:pPr marL="0" indent="0" algn="ctr">
              <a:buNone/>
            </a:pPr>
            <a:r>
              <a:rPr lang="en-US" sz="2200" dirty="0"/>
              <a:t>Often people don’t want to ask directly about suicide as they are afraid, they will “put the idea in someone’s head” or make the situation worse. In fact, talking about suicide does NOT put the idea in someone’s head and usually they are relieved. Ask directly: “Are you thinking about suicide?” Using the word “suicide” establishes that you and the person at risk are talking about the same thing and lets the person know that you are willing to talk about suicide. </a:t>
            </a:r>
          </a:p>
        </p:txBody>
      </p:sp>
      <p:sp>
        <p:nvSpPr>
          <p:cNvPr id="9" name="TextBox 8">
            <a:extLst>
              <a:ext uri="{FF2B5EF4-FFF2-40B4-BE49-F238E27FC236}">
                <a16:creationId xmlns:a16="http://schemas.microsoft.com/office/drawing/2014/main" id="{C29A2181-EBAF-451C-A6D8-453EB18CB0FD}"/>
              </a:ext>
            </a:extLst>
          </p:cNvPr>
          <p:cNvSpPr txBox="1"/>
          <p:nvPr/>
        </p:nvSpPr>
        <p:spPr>
          <a:xfrm>
            <a:off x="4361934" y="5936777"/>
            <a:ext cx="7238664" cy="523220"/>
          </a:xfrm>
          <a:prstGeom prst="rect">
            <a:avLst/>
          </a:prstGeom>
          <a:noFill/>
        </p:spPr>
        <p:txBody>
          <a:bodyPr wrap="square" rtlCol="0">
            <a:spAutoFit/>
          </a:bodyPr>
          <a:lstStyle/>
          <a:p>
            <a:pPr algn="ctr"/>
            <a:r>
              <a:rPr lang="en-US" sz="1400" dirty="0"/>
              <a:t>To learn more about finding the words to have a conversation about suicide visit </a:t>
            </a:r>
            <a:r>
              <a:rPr lang="en-US" sz="1400" dirty="0">
                <a:hlinkClick r:id="rId4"/>
              </a:rPr>
              <a:t>www.SuicideIsPreventable.org</a:t>
            </a:r>
            <a:endParaRPr lang="en-US" sz="1400" dirty="0"/>
          </a:p>
        </p:txBody>
      </p:sp>
      <p:grpSp>
        <p:nvGrpSpPr>
          <p:cNvPr id="10" name="Group 9">
            <a:extLst>
              <a:ext uri="{FF2B5EF4-FFF2-40B4-BE49-F238E27FC236}">
                <a16:creationId xmlns:a16="http://schemas.microsoft.com/office/drawing/2014/main" id="{6D8C358F-96B0-41F7-A5A2-215435FA3613}"/>
              </a:ext>
            </a:extLst>
          </p:cNvPr>
          <p:cNvGrpSpPr/>
          <p:nvPr/>
        </p:nvGrpSpPr>
        <p:grpSpPr>
          <a:xfrm>
            <a:off x="6154624" y="2316598"/>
            <a:ext cx="3653280" cy="205565"/>
            <a:chOff x="6227905" y="2793904"/>
            <a:chExt cx="3653280" cy="205565"/>
          </a:xfrm>
        </p:grpSpPr>
        <p:pic>
          <p:nvPicPr>
            <p:cNvPr id="11" name="Content Placeholder 4" descr="A picture containing room, drawing&#10;&#10;Description automatically generated">
              <a:extLst>
                <a:ext uri="{FF2B5EF4-FFF2-40B4-BE49-F238E27FC236}">
                  <a16:creationId xmlns:a16="http://schemas.microsoft.com/office/drawing/2014/main" id="{BDFBEF05-E286-42CA-8FEA-8428B413DC16}"/>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616BC1B9-6D0C-4D87-A6C9-1FAAC4ECEAFC}"/>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7" name="Content Placeholder 4" descr="A picture containing room, drawing&#10;&#10;Description automatically generated">
              <a:extLst>
                <a:ext uri="{FF2B5EF4-FFF2-40B4-BE49-F238E27FC236}">
                  <a16:creationId xmlns:a16="http://schemas.microsoft.com/office/drawing/2014/main" id="{E963B02D-12C6-4271-AC33-F6430B9ED56B}"/>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388000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1000"/>
                                        <p:tgtEl>
                                          <p:spTgt spid="8">
                                            <p:txEl>
                                              <p:pRg st="4" end="4"/>
                                            </p:txEl>
                                          </p:spTgt>
                                        </p:tgtEl>
                                      </p:cBhvr>
                                    </p:animEffect>
                                    <p:anim calcmode="lin" valueType="num">
                                      <p:cBhvr>
                                        <p:cTn id="2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E2A18D-8918-4C2E-9219-335B1244FC0D}"/>
              </a:ext>
            </a:extLst>
          </p:cNvPr>
          <p:cNvSpPr>
            <a:spLocks noGrp="1"/>
          </p:cNvSpPr>
          <p:nvPr>
            <p:ph type="title"/>
          </p:nvPr>
        </p:nvSpPr>
        <p:spPr>
          <a:xfrm>
            <a:off x="4361934" y="365126"/>
            <a:ext cx="6991866" cy="863174"/>
          </a:xfrm>
        </p:spPr>
        <p:txBody>
          <a:bodyPr>
            <a:normAutofit/>
          </a:bodyPr>
          <a:lstStyle/>
          <a:p>
            <a:pPr algn="ctr"/>
            <a:r>
              <a:rPr lang="en-US" sz="3200" b="1" dirty="0"/>
              <a:t>100 Points</a:t>
            </a:r>
          </a:p>
        </p:txBody>
      </p:sp>
      <p:sp>
        <p:nvSpPr>
          <p:cNvPr id="8" name="Content Placeholder 2">
            <a:extLst>
              <a:ext uri="{FF2B5EF4-FFF2-40B4-BE49-F238E27FC236}">
                <a16:creationId xmlns:a16="http://schemas.microsoft.com/office/drawing/2014/main" id="{1212588E-2D90-4618-AC81-6FB06086CBD6}"/>
              </a:ext>
            </a:extLst>
          </p:cNvPr>
          <p:cNvSpPr>
            <a:spLocks noGrp="1"/>
          </p:cNvSpPr>
          <p:nvPr>
            <p:ph idx="1"/>
          </p:nvPr>
        </p:nvSpPr>
        <p:spPr>
          <a:xfrm>
            <a:off x="4361934" y="1228301"/>
            <a:ext cx="6991866" cy="4708476"/>
          </a:xfrm>
        </p:spPr>
        <p:txBody>
          <a:bodyPr>
            <a:normAutofit lnSpcReduction="10000"/>
          </a:bodyPr>
          <a:lstStyle/>
          <a:p>
            <a:pPr marL="0" indent="0" algn="ctr">
              <a:buNone/>
            </a:pPr>
            <a:r>
              <a:rPr lang="en-US" b="1" dirty="0"/>
              <a:t>True or false: If someone wants to die by suicide, they will find a way no matter what we do to limit their access to lethal means.</a:t>
            </a:r>
          </a:p>
          <a:p>
            <a:pPr marL="0" indent="0">
              <a:buNone/>
            </a:pPr>
            <a:endParaRPr lang="en-US" sz="4000" dirty="0"/>
          </a:p>
          <a:p>
            <a:pPr marL="0" indent="0" algn="ctr">
              <a:buNone/>
            </a:pPr>
            <a:r>
              <a:rPr lang="en-US" u="sng" dirty="0"/>
              <a:t>ANSWER</a:t>
            </a:r>
            <a:r>
              <a:rPr lang="en-US" dirty="0"/>
              <a:t>: False</a:t>
            </a:r>
          </a:p>
          <a:p>
            <a:pPr marL="0" indent="0">
              <a:buNone/>
            </a:pPr>
            <a:endParaRPr lang="en-US" sz="1200" dirty="0"/>
          </a:p>
          <a:p>
            <a:pPr marL="0" indent="0" algn="ctr">
              <a:buNone/>
            </a:pPr>
            <a:r>
              <a:rPr lang="en-US" sz="2200" dirty="0"/>
              <a:t>Here are some hopeful and helpful facts: People in a suicidal crisis often make a plan, and when the means identified in their plan are not readily available, many will not attempt by a different means. In fact, 90% of people who survive a suicide attempt will not go on to die by suicide. Means matter, and whether highly lethal means, such as firearms, are readily available </a:t>
            </a:r>
          </a:p>
        </p:txBody>
      </p:sp>
      <p:sp>
        <p:nvSpPr>
          <p:cNvPr id="9" name="TextBox 8">
            <a:extLst>
              <a:ext uri="{FF2B5EF4-FFF2-40B4-BE49-F238E27FC236}">
                <a16:creationId xmlns:a16="http://schemas.microsoft.com/office/drawing/2014/main" id="{C29A2181-EBAF-451C-A6D8-453EB18CB0FD}"/>
              </a:ext>
            </a:extLst>
          </p:cNvPr>
          <p:cNvSpPr txBox="1"/>
          <p:nvPr/>
        </p:nvSpPr>
        <p:spPr>
          <a:xfrm>
            <a:off x="4361934" y="5936777"/>
            <a:ext cx="7238663" cy="523220"/>
          </a:xfrm>
          <a:prstGeom prst="rect">
            <a:avLst/>
          </a:prstGeom>
          <a:noFill/>
        </p:spPr>
        <p:txBody>
          <a:bodyPr wrap="square" rtlCol="0">
            <a:spAutoFit/>
          </a:bodyPr>
          <a:lstStyle/>
          <a:p>
            <a:pPr algn="ctr"/>
            <a:r>
              <a:rPr lang="en-US" sz="1400" dirty="0"/>
              <a:t>For more information visit: </a:t>
            </a:r>
            <a:r>
              <a:rPr lang="en-US" sz="1400" dirty="0">
                <a:hlinkClick r:id="rId4"/>
              </a:rPr>
              <a:t>www.hsph.Harvard.edu/means-matter/</a:t>
            </a:r>
            <a:endParaRPr lang="en-US" sz="1400" dirty="0"/>
          </a:p>
          <a:p>
            <a:pPr algn="ctr"/>
            <a:endParaRPr lang="en-US" sz="1400" dirty="0"/>
          </a:p>
        </p:txBody>
      </p:sp>
      <p:grpSp>
        <p:nvGrpSpPr>
          <p:cNvPr id="10" name="Group 9">
            <a:extLst>
              <a:ext uri="{FF2B5EF4-FFF2-40B4-BE49-F238E27FC236}">
                <a16:creationId xmlns:a16="http://schemas.microsoft.com/office/drawing/2014/main" id="{6D8C358F-96B0-41F7-A5A2-215435FA3613}"/>
              </a:ext>
            </a:extLst>
          </p:cNvPr>
          <p:cNvGrpSpPr/>
          <p:nvPr/>
        </p:nvGrpSpPr>
        <p:grpSpPr>
          <a:xfrm>
            <a:off x="5955594" y="2562750"/>
            <a:ext cx="3653280" cy="205565"/>
            <a:chOff x="6227905" y="2793904"/>
            <a:chExt cx="3653280" cy="205565"/>
          </a:xfrm>
        </p:grpSpPr>
        <p:pic>
          <p:nvPicPr>
            <p:cNvPr id="11" name="Content Placeholder 4" descr="A picture containing room, drawing&#10;&#10;Description automatically generated">
              <a:extLst>
                <a:ext uri="{FF2B5EF4-FFF2-40B4-BE49-F238E27FC236}">
                  <a16:creationId xmlns:a16="http://schemas.microsoft.com/office/drawing/2014/main" id="{BDFBEF05-E286-42CA-8FEA-8428B413DC16}"/>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616BC1B9-6D0C-4D87-A6C9-1FAAC4ECEAFC}"/>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7" name="Content Placeholder 4" descr="A picture containing room, drawing&#10;&#10;Description automatically generated">
              <a:extLst>
                <a:ext uri="{FF2B5EF4-FFF2-40B4-BE49-F238E27FC236}">
                  <a16:creationId xmlns:a16="http://schemas.microsoft.com/office/drawing/2014/main" id="{E963B02D-12C6-4271-AC33-F6430B9ED56B}"/>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188442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1000"/>
                                        <p:tgtEl>
                                          <p:spTgt spid="8">
                                            <p:txEl>
                                              <p:pRg st="4" end="4"/>
                                            </p:txEl>
                                          </p:spTgt>
                                        </p:tgtEl>
                                      </p:cBhvr>
                                    </p:animEffect>
                                    <p:anim calcmode="lin" valueType="num">
                                      <p:cBhvr>
                                        <p:cTn id="2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104029" y="796418"/>
            <a:ext cx="7536122" cy="616098"/>
          </a:xfrm>
        </p:spPr>
        <p:txBody>
          <a:bodyPr>
            <a:normAutofit/>
          </a:bodyPr>
          <a:lstStyle/>
          <a:p>
            <a:pPr algn="ctr"/>
            <a:r>
              <a:rPr lang="en-US" sz="2800" b="1" dirty="0"/>
              <a:t>Virtual Trivia</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104028" y="1598169"/>
            <a:ext cx="7536122" cy="1704354"/>
          </a:xfrm>
        </p:spPr>
        <p:txBody>
          <a:bodyPr>
            <a:normAutofit/>
          </a:bodyPr>
          <a:lstStyle/>
          <a:p>
            <a:pPr marL="0" indent="0" algn="ctr">
              <a:buNone/>
            </a:pPr>
            <a:r>
              <a:rPr lang="en-US" sz="2000" dirty="0"/>
              <a:t>Trivia is a recognized social game in which teams are asked questions about different topics and they have to get as many correct answers and points as possible. Utilize this trivia game as part of events, parties or with a group of friends and family virtually!</a:t>
            </a:r>
          </a:p>
          <a:p>
            <a:pPr marL="0" indent="0" algn="ctr">
              <a:buNone/>
            </a:pPr>
            <a:endParaRPr lang="en-US" sz="1600" dirty="0"/>
          </a:p>
        </p:txBody>
      </p:sp>
      <p:pic>
        <p:nvPicPr>
          <p:cNvPr id="6" name="Picture 5">
            <a:extLst>
              <a:ext uri="{FF2B5EF4-FFF2-40B4-BE49-F238E27FC236}">
                <a16:creationId xmlns:a16="http://schemas.microsoft.com/office/drawing/2014/main" id="{45343A45-F450-475D-8052-071550B2EE6A}"/>
              </a:ext>
            </a:extLst>
          </p:cNvPr>
          <p:cNvPicPr>
            <a:picLocks noChangeAspect="1"/>
          </p:cNvPicPr>
          <p:nvPr/>
        </p:nvPicPr>
        <p:blipFill>
          <a:blip r:embed="rId4"/>
          <a:stretch>
            <a:fillRect/>
          </a:stretch>
        </p:blipFill>
        <p:spPr>
          <a:xfrm>
            <a:off x="4104028" y="3151694"/>
            <a:ext cx="7536123" cy="1921364"/>
          </a:xfrm>
          <a:prstGeom prst="rect">
            <a:avLst/>
          </a:prstGeom>
        </p:spPr>
      </p:pic>
    </p:spTree>
    <p:extLst>
      <p:ext uri="{BB962C8B-B14F-4D97-AF65-F5344CB8AC3E}">
        <p14:creationId xmlns:p14="http://schemas.microsoft.com/office/powerpoint/2010/main" val="1358238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E2A18D-8918-4C2E-9219-335B1244FC0D}"/>
              </a:ext>
            </a:extLst>
          </p:cNvPr>
          <p:cNvSpPr>
            <a:spLocks noGrp="1"/>
          </p:cNvSpPr>
          <p:nvPr>
            <p:ph type="title"/>
          </p:nvPr>
        </p:nvSpPr>
        <p:spPr>
          <a:xfrm>
            <a:off x="4080680" y="365126"/>
            <a:ext cx="7779223" cy="556097"/>
          </a:xfrm>
        </p:spPr>
        <p:txBody>
          <a:bodyPr>
            <a:normAutofit/>
          </a:bodyPr>
          <a:lstStyle/>
          <a:p>
            <a:pPr algn="ctr"/>
            <a:r>
              <a:rPr lang="en-US" sz="2800" b="1" dirty="0"/>
              <a:t>100 Points + Bonus Points</a:t>
            </a:r>
          </a:p>
        </p:txBody>
      </p:sp>
      <p:sp>
        <p:nvSpPr>
          <p:cNvPr id="8" name="Content Placeholder 2">
            <a:extLst>
              <a:ext uri="{FF2B5EF4-FFF2-40B4-BE49-F238E27FC236}">
                <a16:creationId xmlns:a16="http://schemas.microsoft.com/office/drawing/2014/main" id="{1212588E-2D90-4618-AC81-6FB06086CBD6}"/>
              </a:ext>
            </a:extLst>
          </p:cNvPr>
          <p:cNvSpPr>
            <a:spLocks noGrp="1"/>
          </p:cNvSpPr>
          <p:nvPr>
            <p:ph idx="1"/>
          </p:nvPr>
        </p:nvSpPr>
        <p:spPr>
          <a:xfrm>
            <a:off x="3968255" y="934871"/>
            <a:ext cx="7779223" cy="4913195"/>
          </a:xfrm>
        </p:spPr>
        <p:txBody>
          <a:bodyPr>
            <a:normAutofit lnSpcReduction="10000"/>
          </a:bodyPr>
          <a:lstStyle/>
          <a:p>
            <a:pPr marL="0" indent="0" algn="ctr">
              <a:buNone/>
            </a:pPr>
            <a:r>
              <a:rPr lang="en-US" sz="2200" b="1" dirty="0"/>
              <a:t>When do we celebrate Suicide Prevention Week? </a:t>
            </a:r>
          </a:p>
          <a:p>
            <a:pPr marL="0" indent="0">
              <a:buNone/>
            </a:pPr>
            <a:endParaRPr lang="en-US" sz="2400" dirty="0"/>
          </a:p>
          <a:p>
            <a:pPr marL="0" indent="0" algn="ctr">
              <a:buNone/>
            </a:pPr>
            <a:r>
              <a:rPr lang="en-US" sz="1900" u="sng" dirty="0"/>
              <a:t>ANSWER</a:t>
            </a:r>
            <a:r>
              <a:rPr lang="en-US" sz="1900" dirty="0"/>
              <a:t> </a:t>
            </a:r>
          </a:p>
          <a:p>
            <a:pPr marL="0" indent="0" algn="ctr">
              <a:buNone/>
            </a:pPr>
            <a:r>
              <a:rPr lang="en-US" sz="1900" dirty="0"/>
              <a:t>National Suicide Prevention Week is the Monday through Sunday surrounding World Suicide Prevention Day in September.</a:t>
            </a:r>
          </a:p>
          <a:p>
            <a:pPr marL="0" indent="0" algn="ctr">
              <a:buNone/>
            </a:pPr>
            <a:endParaRPr lang="en-US" sz="1000" dirty="0"/>
          </a:p>
          <a:p>
            <a:pPr marL="0" indent="0" algn="ctr">
              <a:buNone/>
            </a:pPr>
            <a:r>
              <a:rPr lang="en-US" sz="2200" b="1" dirty="0"/>
              <a:t>BONUS 50 Points! What day is World Suicide Prevention Day? </a:t>
            </a:r>
          </a:p>
          <a:p>
            <a:pPr marL="0" indent="0">
              <a:buNone/>
            </a:pPr>
            <a:endParaRPr lang="en-US" dirty="0"/>
          </a:p>
          <a:p>
            <a:pPr marL="0" indent="0" algn="ctr">
              <a:buNone/>
            </a:pPr>
            <a:r>
              <a:rPr lang="en-US" sz="1900" u="sng" dirty="0"/>
              <a:t>ANSWER</a:t>
            </a:r>
            <a:r>
              <a:rPr lang="en-US" sz="1900" dirty="0"/>
              <a:t> </a:t>
            </a:r>
          </a:p>
          <a:p>
            <a:pPr marL="0" indent="0" algn="ctr">
              <a:buNone/>
            </a:pPr>
            <a:r>
              <a:rPr lang="en-US" sz="1900" dirty="0"/>
              <a:t>World Suicide Prevention Day falls on September 10 every year. </a:t>
            </a:r>
          </a:p>
          <a:p>
            <a:pPr marL="0" indent="0" algn="ctr">
              <a:buNone/>
            </a:pPr>
            <a:endParaRPr lang="en-US" sz="300" dirty="0"/>
          </a:p>
          <a:p>
            <a:pPr marL="0" indent="0" algn="ctr">
              <a:buNone/>
            </a:pPr>
            <a:r>
              <a:rPr lang="en-US" sz="1900" dirty="0"/>
              <a:t>World Suicide Prevention Day (WSPD), organized by the International Association for Suicide Prevention, is an awareness day observed on September 10</a:t>
            </a:r>
            <a:r>
              <a:rPr lang="en-US" sz="1900" baseline="30000" dirty="0"/>
              <a:t>th</a:t>
            </a:r>
            <a:r>
              <a:rPr lang="en-US" sz="1900" dirty="0"/>
              <a:t> each year to provide worldwide commitment and action to prevent suicides. </a:t>
            </a:r>
          </a:p>
          <a:p>
            <a:pPr marL="0" indent="0">
              <a:buNone/>
            </a:pPr>
            <a:endParaRPr lang="en-US" sz="2200" dirty="0"/>
          </a:p>
        </p:txBody>
      </p:sp>
      <p:sp>
        <p:nvSpPr>
          <p:cNvPr id="9" name="TextBox 8">
            <a:extLst>
              <a:ext uri="{FF2B5EF4-FFF2-40B4-BE49-F238E27FC236}">
                <a16:creationId xmlns:a16="http://schemas.microsoft.com/office/drawing/2014/main" id="{C29A2181-EBAF-451C-A6D8-453EB18CB0FD}"/>
              </a:ext>
            </a:extLst>
          </p:cNvPr>
          <p:cNvSpPr txBox="1"/>
          <p:nvPr/>
        </p:nvSpPr>
        <p:spPr>
          <a:xfrm>
            <a:off x="3968257" y="5846543"/>
            <a:ext cx="7779221" cy="461665"/>
          </a:xfrm>
          <a:prstGeom prst="rect">
            <a:avLst/>
          </a:prstGeom>
          <a:noFill/>
        </p:spPr>
        <p:txBody>
          <a:bodyPr wrap="square" rtlCol="0">
            <a:spAutoFit/>
          </a:bodyPr>
          <a:lstStyle/>
          <a:p>
            <a:pPr algn="ctr"/>
            <a:r>
              <a:rPr lang="en-US" sz="1200" dirty="0"/>
              <a:t>Find Suicide Prevention Week resources and activities from here: </a:t>
            </a:r>
            <a:r>
              <a:rPr lang="en-US" sz="1200" dirty="0" err="1"/>
              <a:t>www.SuicideIsPreventable.org</a:t>
            </a:r>
            <a:endParaRPr lang="en-US" sz="1200" dirty="0"/>
          </a:p>
          <a:p>
            <a:pPr algn="ctr"/>
            <a:r>
              <a:rPr lang="en-US" sz="1200" dirty="0"/>
              <a:t>Browse activities and learn how to get involved in World Suicide Prevention Day here: </a:t>
            </a:r>
            <a:r>
              <a:rPr lang="en-US" sz="1200" dirty="0">
                <a:hlinkClick r:id="rId4"/>
              </a:rPr>
              <a:t>www.iasp.info/</a:t>
            </a:r>
            <a:endParaRPr lang="en-US" sz="1200" dirty="0"/>
          </a:p>
        </p:txBody>
      </p:sp>
      <p:grpSp>
        <p:nvGrpSpPr>
          <p:cNvPr id="10" name="Group 9">
            <a:extLst>
              <a:ext uri="{FF2B5EF4-FFF2-40B4-BE49-F238E27FC236}">
                <a16:creationId xmlns:a16="http://schemas.microsoft.com/office/drawing/2014/main" id="{6D8C358F-96B0-41F7-A5A2-215435FA3613}"/>
              </a:ext>
            </a:extLst>
          </p:cNvPr>
          <p:cNvGrpSpPr/>
          <p:nvPr/>
        </p:nvGrpSpPr>
        <p:grpSpPr>
          <a:xfrm>
            <a:off x="6031227" y="1365524"/>
            <a:ext cx="3653280" cy="205565"/>
            <a:chOff x="6227905" y="2793904"/>
            <a:chExt cx="3653280" cy="205565"/>
          </a:xfrm>
        </p:grpSpPr>
        <p:pic>
          <p:nvPicPr>
            <p:cNvPr id="11" name="Content Placeholder 4" descr="A picture containing room, drawing&#10;&#10;Description automatically generated">
              <a:extLst>
                <a:ext uri="{FF2B5EF4-FFF2-40B4-BE49-F238E27FC236}">
                  <a16:creationId xmlns:a16="http://schemas.microsoft.com/office/drawing/2014/main" id="{BDFBEF05-E286-42CA-8FEA-8428B413DC16}"/>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616BC1B9-6D0C-4D87-A6C9-1FAAC4ECEAFC}"/>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7" name="Content Placeholder 4" descr="A picture containing room, drawing&#10;&#10;Description automatically generated">
              <a:extLst>
                <a:ext uri="{FF2B5EF4-FFF2-40B4-BE49-F238E27FC236}">
                  <a16:creationId xmlns:a16="http://schemas.microsoft.com/office/drawing/2014/main" id="{E963B02D-12C6-4271-AC33-F6430B9ED56B}"/>
                </a:ext>
              </a:extLst>
            </p:cNvPr>
            <p:cNvPicPr>
              <a:picLocks noChangeAspect="1"/>
            </p:cNvPicPr>
            <p:nvPr/>
          </p:nvPicPr>
          <p:blipFill>
            <a:blip r:embed="rId5"/>
            <a:stretch>
              <a:fillRect/>
            </a:stretch>
          </p:blipFill>
          <p:spPr>
            <a:xfrm>
              <a:off x="7936537" y="2793906"/>
              <a:ext cx="236017" cy="205563"/>
            </a:xfrm>
            <a:prstGeom prst="rect">
              <a:avLst/>
            </a:prstGeom>
          </p:spPr>
        </p:pic>
      </p:grpSp>
      <p:grpSp>
        <p:nvGrpSpPr>
          <p:cNvPr id="13" name="Group 12">
            <a:extLst>
              <a:ext uri="{FF2B5EF4-FFF2-40B4-BE49-F238E27FC236}">
                <a16:creationId xmlns:a16="http://schemas.microsoft.com/office/drawing/2014/main" id="{B7F423C5-F772-4F5B-960D-136EC707665D}"/>
              </a:ext>
            </a:extLst>
          </p:cNvPr>
          <p:cNvGrpSpPr/>
          <p:nvPr/>
        </p:nvGrpSpPr>
        <p:grpSpPr>
          <a:xfrm>
            <a:off x="6031227" y="3384204"/>
            <a:ext cx="3653280" cy="205565"/>
            <a:chOff x="6227905" y="2793904"/>
            <a:chExt cx="3653280" cy="205565"/>
          </a:xfrm>
        </p:grpSpPr>
        <p:pic>
          <p:nvPicPr>
            <p:cNvPr id="14" name="Content Placeholder 4" descr="A picture containing room, drawing&#10;&#10;Description automatically generated">
              <a:extLst>
                <a:ext uri="{FF2B5EF4-FFF2-40B4-BE49-F238E27FC236}">
                  <a16:creationId xmlns:a16="http://schemas.microsoft.com/office/drawing/2014/main" id="{6B46EE55-79BB-4159-9ECD-5DAE878BAF5C}"/>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5" name="Content Placeholder 4" descr="A picture containing room, drawing&#10;&#10;Description automatically generated">
              <a:extLst>
                <a:ext uri="{FF2B5EF4-FFF2-40B4-BE49-F238E27FC236}">
                  <a16:creationId xmlns:a16="http://schemas.microsoft.com/office/drawing/2014/main" id="{A3C68B98-922B-41AD-AE0C-60D51E3E27B5}"/>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6" name="Content Placeholder 4" descr="A picture containing room, drawing&#10;&#10;Description automatically generated">
              <a:extLst>
                <a:ext uri="{FF2B5EF4-FFF2-40B4-BE49-F238E27FC236}">
                  <a16:creationId xmlns:a16="http://schemas.microsoft.com/office/drawing/2014/main" id="{E30DFC7A-6104-4057-A177-C34EFC6BDC1C}"/>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336796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1000"/>
                                        <p:tgtEl>
                                          <p:spTgt spid="8">
                                            <p:txEl>
                                              <p:pRg st="3" end="3"/>
                                            </p:txEl>
                                          </p:spTgt>
                                        </p:tgtEl>
                                      </p:cBhvr>
                                    </p:animEffect>
                                    <p:anim calcmode="lin" valueType="num">
                                      <p:cBhvr>
                                        <p:cTn id="2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1000"/>
                                        <p:tgtEl>
                                          <p:spTgt spid="8">
                                            <p:txEl>
                                              <p:pRg st="5" end="5"/>
                                            </p:txEl>
                                          </p:spTgt>
                                        </p:tgtEl>
                                      </p:cBhvr>
                                    </p:animEffect>
                                    <p:anim calcmode="lin" valueType="num">
                                      <p:cBhvr>
                                        <p:cTn id="3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Effect transition="in" filter="fade">
                                      <p:cBhvr>
                                        <p:cTn id="43" dur="1000"/>
                                        <p:tgtEl>
                                          <p:spTgt spid="8">
                                            <p:txEl>
                                              <p:pRg st="7" end="7"/>
                                            </p:txEl>
                                          </p:spTgt>
                                        </p:tgtEl>
                                      </p:cBhvr>
                                    </p:animEffect>
                                    <p:anim calcmode="lin" valueType="num">
                                      <p:cBhvr>
                                        <p:cTn id="44"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xEl>
                                              <p:pRg st="8" end="8"/>
                                            </p:txEl>
                                          </p:spTgt>
                                        </p:tgtEl>
                                        <p:attrNameLst>
                                          <p:attrName>style.visibility</p:attrName>
                                        </p:attrNameLst>
                                      </p:cBhvr>
                                      <p:to>
                                        <p:strVal val="visible"/>
                                      </p:to>
                                    </p:set>
                                    <p:animEffect transition="in" filter="fade">
                                      <p:cBhvr>
                                        <p:cTn id="48" dur="1000"/>
                                        <p:tgtEl>
                                          <p:spTgt spid="8">
                                            <p:txEl>
                                              <p:pRg st="8" end="8"/>
                                            </p:txEl>
                                          </p:spTgt>
                                        </p:tgtEl>
                                      </p:cBhvr>
                                    </p:animEffect>
                                    <p:anim calcmode="lin" valueType="num">
                                      <p:cBhvr>
                                        <p:cTn id="49"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8">
                                            <p:txEl>
                                              <p:pRg st="10" end="10"/>
                                            </p:txEl>
                                          </p:spTgt>
                                        </p:tgtEl>
                                        <p:attrNameLst>
                                          <p:attrName>style.visibility</p:attrName>
                                        </p:attrNameLst>
                                      </p:cBhvr>
                                      <p:to>
                                        <p:strVal val="visible"/>
                                      </p:to>
                                    </p:set>
                                    <p:animEffect transition="in" filter="fade">
                                      <p:cBhvr>
                                        <p:cTn id="55" dur="1000"/>
                                        <p:tgtEl>
                                          <p:spTgt spid="8">
                                            <p:txEl>
                                              <p:pRg st="10" end="10"/>
                                            </p:txEl>
                                          </p:spTgt>
                                        </p:tgtEl>
                                      </p:cBhvr>
                                    </p:animEffect>
                                    <p:anim calcmode="lin" valueType="num">
                                      <p:cBhvr>
                                        <p:cTn id="56"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E2A18D-8918-4C2E-9219-335B1244FC0D}"/>
              </a:ext>
            </a:extLst>
          </p:cNvPr>
          <p:cNvSpPr>
            <a:spLocks noGrp="1"/>
          </p:cNvSpPr>
          <p:nvPr>
            <p:ph type="title"/>
          </p:nvPr>
        </p:nvSpPr>
        <p:spPr>
          <a:xfrm>
            <a:off x="4361933" y="460408"/>
            <a:ext cx="6991867" cy="709636"/>
          </a:xfrm>
        </p:spPr>
        <p:txBody>
          <a:bodyPr>
            <a:normAutofit/>
          </a:bodyPr>
          <a:lstStyle/>
          <a:p>
            <a:pPr algn="ctr"/>
            <a:r>
              <a:rPr lang="en-US" sz="3200" b="1" dirty="0"/>
              <a:t>200 Points</a:t>
            </a:r>
          </a:p>
        </p:txBody>
      </p:sp>
      <p:sp>
        <p:nvSpPr>
          <p:cNvPr id="8" name="Content Placeholder 2">
            <a:extLst>
              <a:ext uri="{FF2B5EF4-FFF2-40B4-BE49-F238E27FC236}">
                <a16:creationId xmlns:a16="http://schemas.microsoft.com/office/drawing/2014/main" id="{1212588E-2D90-4618-AC81-6FB06086CBD6}"/>
              </a:ext>
            </a:extLst>
          </p:cNvPr>
          <p:cNvSpPr>
            <a:spLocks noGrp="1"/>
          </p:cNvSpPr>
          <p:nvPr>
            <p:ph idx="1"/>
          </p:nvPr>
        </p:nvSpPr>
        <p:spPr>
          <a:xfrm>
            <a:off x="4267173" y="1074762"/>
            <a:ext cx="6991866" cy="4708476"/>
          </a:xfrm>
        </p:spPr>
        <p:txBody>
          <a:bodyPr>
            <a:normAutofit fontScale="92500" lnSpcReduction="10000"/>
          </a:bodyPr>
          <a:lstStyle/>
          <a:p>
            <a:pPr marL="0" indent="0" algn="ctr">
              <a:buNone/>
            </a:pPr>
            <a:r>
              <a:rPr lang="en-US" b="1" dirty="0"/>
              <a:t>In 2017, the musician Logic released a song featuring the National Suicide Prevention Lifeline number. </a:t>
            </a:r>
          </a:p>
          <a:p>
            <a:pPr marL="0" indent="0" algn="ctr">
              <a:buNone/>
            </a:pPr>
            <a:endParaRPr lang="en-US" sz="1000" dirty="0"/>
          </a:p>
          <a:p>
            <a:pPr marL="0" indent="0" algn="ctr">
              <a:buNone/>
            </a:pPr>
            <a:r>
              <a:rPr lang="en-US" b="1" dirty="0"/>
              <a:t>What was the name of the song?</a:t>
            </a:r>
          </a:p>
          <a:p>
            <a:pPr marL="0" indent="0">
              <a:buNone/>
            </a:pPr>
            <a:endParaRPr lang="en-US" sz="5200" dirty="0"/>
          </a:p>
          <a:p>
            <a:pPr marL="0" indent="0" algn="ctr">
              <a:buNone/>
            </a:pPr>
            <a:r>
              <a:rPr lang="en-US" u="sng" dirty="0"/>
              <a:t>ANSWER</a:t>
            </a:r>
            <a:r>
              <a:rPr lang="en-US" dirty="0"/>
              <a:t>: 1-800-273-8255</a:t>
            </a:r>
          </a:p>
          <a:p>
            <a:pPr marL="0" indent="0">
              <a:buNone/>
            </a:pPr>
            <a:endParaRPr lang="en-US" sz="1900" dirty="0"/>
          </a:p>
          <a:p>
            <a:pPr marL="0" indent="0" algn="ctr">
              <a:buNone/>
            </a:pPr>
            <a:r>
              <a:rPr lang="en-US" sz="2200" dirty="0"/>
              <a:t>The title of the song is the phone number for the National Suicide Prevention Lifeline. Skilled and trained counselors are available 24/7 to talk, answer questions, and help people navigate a suicidal crisis for themselves or someone they are concerned about. You are not alone. </a:t>
            </a:r>
          </a:p>
        </p:txBody>
      </p:sp>
      <p:sp>
        <p:nvSpPr>
          <p:cNvPr id="9" name="TextBox 8">
            <a:extLst>
              <a:ext uri="{FF2B5EF4-FFF2-40B4-BE49-F238E27FC236}">
                <a16:creationId xmlns:a16="http://schemas.microsoft.com/office/drawing/2014/main" id="{C29A2181-EBAF-451C-A6D8-453EB18CB0FD}"/>
              </a:ext>
            </a:extLst>
          </p:cNvPr>
          <p:cNvSpPr txBox="1"/>
          <p:nvPr/>
        </p:nvSpPr>
        <p:spPr>
          <a:xfrm>
            <a:off x="4361933" y="6098359"/>
            <a:ext cx="6991868" cy="307777"/>
          </a:xfrm>
          <a:prstGeom prst="rect">
            <a:avLst/>
          </a:prstGeom>
          <a:noFill/>
        </p:spPr>
        <p:txBody>
          <a:bodyPr wrap="square" rtlCol="0">
            <a:spAutoFit/>
          </a:bodyPr>
          <a:lstStyle/>
          <a:p>
            <a:pPr algn="ctr"/>
            <a:r>
              <a:rPr lang="en-US" sz="1400" dirty="0"/>
              <a:t>You can learn more about it, here: </a:t>
            </a:r>
            <a:r>
              <a:rPr lang="en-US" sz="1400" dirty="0">
                <a:hlinkClick r:id="rId4"/>
              </a:rPr>
              <a:t>www.suicidepreventionlifeline.org</a:t>
            </a:r>
            <a:endParaRPr lang="en-US" sz="1400" dirty="0"/>
          </a:p>
        </p:txBody>
      </p:sp>
      <p:grpSp>
        <p:nvGrpSpPr>
          <p:cNvPr id="10" name="Group 9">
            <a:extLst>
              <a:ext uri="{FF2B5EF4-FFF2-40B4-BE49-F238E27FC236}">
                <a16:creationId xmlns:a16="http://schemas.microsoft.com/office/drawing/2014/main" id="{6D8C358F-96B0-41F7-A5A2-215435FA3613}"/>
              </a:ext>
            </a:extLst>
          </p:cNvPr>
          <p:cNvGrpSpPr/>
          <p:nvPr/>
        </p:nvGrpSpPr>
        <p:grpSpPr>
          <a:xfrm>
            <a:off x="5936466" y="3096217"/>
            <a:ext cx="3653280" cy="205565"/>
            <a:chOff x="6227905" y="2793904"/>
            <a:chExt cx="3653280" cy="205565"/>
          </a:xfrm>
        </p:grpSpPr>
        <p:pic>
          <p:nvPicPr>
            <p:cNvPr id="11" name="Content Placeholder 4" descr="A picture containing room, drawing&#10;&#10;Description automatically generated">
              <a:extLst>
                <a:ext uri="{FF2B5EF4-FFF2-40B4-BE49-F238E27FC236}">
                  <a16:creationId xmlns:a16="http://schemas.microsoft.com/office/drawing/2014/main" id="{BDFBEF05-E286-42CA-8FEA-8428B413DC16}"/>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616BC1B9-6D0C-4D87-A6C9-1FAAC4ECEAFC}"/>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7" name="Content Placeholder 4" descr="A picture containing room, drawing&#10;&#10;Description automatically generated">
              <a:extLst>
                <a:ext uri="{FF2B5EF4-FFF2-40B4-BE49-F238E27FC236}">
                  <a16:creationId xmlns:a16="http://schemas.microsoft.com/office/drawing/2014/main" id="{E963B02D-12C6-4271-AC33-F6430B9ED56B}"/>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65395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1000"/>
                                        <p:tgtEl>
                                          <p:spTgt spid="8">
                                            <p:txEl>
                                              <p:pRg st="2" end="2"/>
                                            </p:txEl>
                                          </p:spTgt>
                                        </p:tgtEl>
                                      </p:cBhvr>
                                    </p:animEffect>
                                    <p:anim calcmode="lin" valueType="num">
                                      <p:cBhvr>
                                        <p:cTn id="13"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fade">
                                      <p:cBhvr>
                                        <p:cTn id="31" dur="1000"/>
                                        <p:tgtEl>
                                          <p:spTgt spid="8">
                                            <p:txEl>
                                              <p:pRg st="6" end="6"/>
                                            </p:txEl>
                                          </p:spTgt>
                                        </p:tgtEl>
                                      </p:cBhvr>
                                    </p:animEffect>
                                    <p:anim calcmode="lin" valueType="num">
                                      <p:cBhvr>
                                        <p:cTn id="3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E2A18D-8918-4C2E-9219-335B1244FC0D}"/>
              </a:ext>
            </a:extLst>
          </p:cNvPr>
          <p:cNvSpPr>
            <a:spLocks noGrp="1"/>
          </p:cNvSpPr>
          <p:nvPr>
            <p:ph type="title"/>
          </p:nvPr>
        </p:nvSpPr>
        <p:spPr>
          <a:xfrm>
            <a:off x="4361933" y="586854"/>
            <a:ext cx="6991868" cy="583190"/>
          </a:xfrm>
        </p:spPr>
        <p:txBody>
          <a:bodyPr>
            <a:normAutofit/>
          </a:bodyPr>
          <a:lstStyle/>
          <a:p>
            <a:pPr algn="ctr"/>
            <a:r>
              <a:rPr lang="en-US" sz="3200" b="1" dirty="0"/>
              <a:t>200 Points</a:t>
            </a:r>
          </a:p>
        </p:txBody>
      </p:sp>
      <p:sp>
        <p:nvSpPr>
          <p:cNvPr id="8" name="Content Placeholder 2">
            <a:extLst>
              <a:ext uri="{FF2B5EF4-FFF2-40B4-BE49-F238E27FC236}">
                <a16:creationId xmlns:a16="http://schemas.microsoft.com/office/drawing/2014/main" id="{1212588E-2D90-4618-AC81-6FB06086CBD6}"/>
              </a:ext>
            </a:extLst>
          </p:cNvPr>
          <p:cNvSpPr>
            <a:spLocks noGrp="1"/>
          </p:cNvSpPr>
          <p:nvPr>
            <p:ph idx="1"/>
          </p:nvPr>
        </p:nvSpPr>
        <p:spPr>
          <a:xfrm>
            <a:off x="4267171" y="1170044"/>
            <a:ext cx="6991868" cy="4708476"/>
          </a:xfrm>
        </p:spPr>
        <p:txBody>
          <a:bodyPr>
            <a:normAutofit fontScale="92500" lnSpcReduction="10000"/>
          </a:bodyPr>
          <a:lstStyle/>
          <a:p>
            <a:pPr marL="0" indent="0" algn="ctr">
              <a:buNone/>
            </a:pPr>
            <a:r>
              <a:rPr lang="en-US" sz="2600" b="1" dirty="0"/>
              <a:t>In California, do more people die by suicide or homicide in a given year?</a:t>
            </a:r>
          </a:p>
          <a:p>
            <a:pPr marL="0" indent="0" algn="ctr">
              <a:buNone/>
            </a:pPr>
            <a:endParaRPr lang="en-US" sz="4300" u="sng" dirty="0"/>
          </a:p>
          <a:p>
            <a:pPr marL="0" indent="0" algn="ctr">
              <a:buNone/>
            </a:pPr>
            <a:r>
              <a:rPr lang="en-US" sz="2600" u="sng" dirty="0"/>
              <a:t>ANSWER</a:t>
            </a:r>
            <a:r>
              <a:rPr lang="en-US" sz="2600" dirty="0"/>
              <a:t>: By Suicide</a:t>
            </a:r>
          </a:p>
          <a:p>
            <a:pPr marL="0" indent="0">
              <a:buNone/>
            </a:pPr>
            <a:endParaRPr lang="en-US" sz="900" dirty="0"/>
          </a:p>
          <a:p>
            <a:pPr marL="0" indent="0" algn="ctr">
              <a:buNone/>
            </a:pPr>
            <a:r>
              <a:rPr lang="en-US" sz="1900" dirty="0"/>
              <a:t>Violent deaths such as homicides are a major public health concern in California that can both have immediate and long-term impacts on individuals, families, and entire communities. Over the last decade, more than 60,000 Californians died from either homicide or suicide. In 2017, there were nearly 6,500 violent deaths among California residents: 4,323 suicides and 2,113 homicides. Every Californian can play a role in suicide prevention by learning the warning signs and how to reach out to someone they are concerned about. </a:t>
            </a:r>
          </a:p>
          <a:p>
            <a:pPr marL="0" indent="0" algn="ctr">
              <a:buNone/>
            </a:pPr>
            <a:endParaRPr lang="en-US" sz="1000" dirty="0"/>
          </a:p>
          <a:p>
            <a:pPr marL="0" indent="0" algn="ctr">
              <a:buNone/>
            </a:pPr>
            <a:r>
              <a:rPr lang="en-US" sz="2200" b="1" dirty="0"/>
              <a:t>Know the Signs. Find the Words. Reach Out.</a:t>
            </a:r>
          </a:p>
        </p:txBody>
      </p:sp>
      <p:sp>
        <p:nvSpPr>
          <p:cNvPr id="9" name="TextBox 8">
            <a:extLst>
              <a:ext uri="{FF2B5EF4-FFF2-40B4-BE49-F238E27FC236}">
                <a16:creationId xmlns:a16="http://schemas.microsoft.com/office/drawing/2014/main" id="{C29A2181-EBAF-451C-A6D8-453EB18CB0FD}"/>
              </a:ext>
            </a:extLst>
          </p:cNvPr>
          <p:cNvSpPr txBox="1"/>
          <p:nvPr/>
        </p:nvSpPr>
        <p:spPr>
          <a:xfrm>
            <a:off x="4361933" y="6098359"/>
            <a:ext cx="6991868" cy="307777"/>
          </a:xfrm>
          <a:prstGeom prst="rect">
            <a:avLst/>
          </a:prstGeom>
          <a:noFill/>
        </p:spPr>
        <p:txBody>
          <a:bodyPr wrap="square" rtlCol="0">
            <a:spAutoFit/>
          </a:bodyPr>
          <a:lstStyle/>
          <a:p>
            <a:pPr algn="ctr"/>
            <a:r>
              <a:rPr lang="en-US" sz="1400" dirty="0"/>
              <a:t>For more information about suicide prevention visit: </a:t>
            </a:r>
            <a:r>
              <a:rPr lang="en-US" sz="1400" dirty="0">
                <a:hlinkClick r:id="rId4"/>
              </a:rPr>
              <a:t>www.SuicideIsPreventable.org</a:t>
            </a:r>
            <a:endParaRPr lang="en-US" sz="1400" dirty="0"/>
          </a:p>
        </p:txBody>
      </p:sp>
      <p:grpSp>
        <p:nvGrpSpPr>
          <p:cNvPr id="10" name="Group 9">
            <a:extLst>
              <a:ext uri="{FF2B5EF4-FFF2-40B4-BE49-F238E27FC236}">
                <a16:creationId xmlns:a16="http://schemas.microsoft.com/office/drawing/2014/main" id="{6D8C358F-96B0-41F7-A5A2-215435FA3613}"/>
              </a:ext>
            </a:extLst>
          </p:cNvPr>
          <p:cNvGrpSpPr/>
          <p:nvPr/>
        </p:nvGrpSpPr>
        <p:grpSpPr>
          <a:xfrm>
            <a:off x="5936466" y="2024444"/>
            <a:ext cx="3653280" cy="205565"/>
            <a:chOff x="6227905" y="2793904"/>
            <a:chExt cx="3653280" cy="205565"/>
          </a:xfrm>
        </p:grpSpPr>
        <p:pic>
          <p:nvPicPr>
            <p:cNvPr id="11" name="Content Placeholder 4" descr="A picture containing room, drawing&#10;&#10;Description automatically generated">
              <a:extLst>
                <a:ext uri="{FF2B5EF4-FFF2-40B4-BE49-F238E27FC236}">
                  <a16:creationId xmlns:a16="http://schemas.microsoft.com/office/drawing/2014/main" id="{BDFBEF05-E286-42CA-8FEA-8428B413DC16}"/>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616BC1B9-6D0C-4D87-A6C9-1FAAC4ECEAFC}"/>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7" name="Content Placeholder 4" descr="A picture containing room, drawing&#10;&#10;Description automatically generated">
              <a:extLst>
                <a:ext uri="{FF2B5EF4-FFF2-40B4-BE49-F238E27FC236}">
                  <a16:creationId xmlns:a16="http://schemas.microsoft.com/office/drawing/2014/main" id="{E963B02D-12C6-4271-AC33-F6430B9ED56B}"/>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2755274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1000"/>
                                        <p:tgtEl>
                                          <p:spTgt spid="8">
                                            <p:txEl>
                                              <p:pRg st="4" end="4"/>
                                            </p:txEl>
                                          </p:spTgt>
                                        </p:tgtEl>
                                      </p:cBhvr>
                                    </p:animEffect>
                                    <p:anim calcmode="lin" valueType="num">
                                      <p:cBhvr>
                                        <p:cTn id="2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E2A18D-8918-4C2E-9219-335B1244FC0D}"/>
              </a:ext>
            </a:extLst>
          </p:cNvPr>
          <p:cNvSpPr>
            <a:spLocks noGrp="1"/>
          </p:cNvSpPr>
          <p:nvPr>
            <p:ph type="title"/>
          </p:nvPr>
        </p:nvSpPr>
        <p:spPr>
          <a:xfrm>
            <a:off x="4361933" y="610486"/>
            <a:ext cx="6991868" cy="583190"/>
          </a:xfrm>
        </p:spPr>
        <p:txBody>
          <a:bodyPr>
            <a:normAutofit/>
          </a:bodyPr>
          <a:lstStyle/>
          <a:p>
            <a:pPr algn="ctr"/>
            <a:r>
              <a:rPr lang="en-US" sz="3200" b="1" dirty="0"/>
              <a:t>200 Points</a:t>
            </a:r>
          </a:p>
        </p:txBody>
      </p:sp>
      <p:sp>
        <p:nvSpPr>
          <p:cNvPr id="8" name="Content Placeholder 2">
            <a:extLst>
              <a:ext uri="{FF2B5EF4-FFF2-40B4-BE49-F238E27FC236}">
                <a16:creationId xmlns:a16="http://schemas.microsoft.com/office/drawing/2014/main" id="{1212588E-2D90-4618-AC81-6FB06086CBD6}"/>
              </a:ext>
            </a:extLst>
          </p:cNvPr>
          <p:cNvSpPr>
            <a:spLocks noGrp="1"/>
          </p:cNvSpPr>
          <p:nvPr>
            <p:ph idx="1"/>
          </p:nvPr>
        </p:nvSpPr>
        <p:spPr>
          <a:xfrm>
            <a:off x="4267171" y="1318589"/>
            <a:ext cx="6991868" cy="4220822"/>
          </a:xfrm>
        </p:spPr>
        <p:txBody>
          <a:bodyPr>
            <a:normAutofit/>
          </a:bodyPr>
          <a:lstStyle/>
          <a:p>
            <a:pPr marL="0" indent="0" algn="ctr">
              <a:buNone/>
            </a:pPr>
            <a:r>
              <a:rPr lang="en-US" b="1" dirty="0"/>
              <a:t>True or false: Suicides are more frequent during the holiday season. </a:t>
            </a:r>
          </a:p>
          <a:p>
            <a:pPr marL="0" indent="0" algn="ctr">
              <a:buNone/>
            </a:pPr>
            <a:endParaRPr lang="en-US" dirty="0"/>
          </a:p>
          <a:p>
            <a:pPr marL="0" indent="0" algn="ctr">
              <a:buNone/>
            </a:pPr>
            <a:r>
              <a:rPr lang="en-US" dirty="0"/>
              <a:t> </a:t>
            </a:r>
            <a:endParaRPr lang="en-US" sz="4300" u="sng" dirty="0"/>
          </a:p>
          <a:p>
            <a:pPr marL="0" indent="0" algn="ctr">
              <a:buNone/>
            </a:pPr>
            <a:r>
              <a:rPr lang="en-US" u="sng" dirty="0"/>
              <a:t>ANSWER</a:t>
            </a:r>
            <a:r>
              <a:rPr lang="en-US" dirty="0"/>
              <a:t>: False</a:t>
            </a:r>
          </a:p>
          <a:p>
            <a:pPr marL="0" indent="0">
              <a:buNone/>
            </a:pPr>
            <a:endParaRPr lang="en-US" sz="900" dirty="0"/>
          </a:p>
          <a:p>
            <a:pPr marL="0" indent="0" algn="ctr">
              <a:buNone/>
            </a:pPr>
            <a:r>
              <a:rPr lang="en-US" sz="2200" dirty="0"/>
              <a:t>Data actually shows that suicide rates are often lowest in the holiday months. Suicide is a complex behavior, and many different factors are likely to influence seasonal differences in suicide rates. </a:t>
            </a:r>
            <a:endParaRPr lang="en-US" sz="1000" dirty="0"/>
          </a:p>
        </p:txBody>
      </p:sp>
      <p:sp>
        <p:nvSpPr>
          <p:cNvPr id="9" name="TextBox 8">
            <a:extLst>
              <a:ext uri="{FF2B5EF4-FFF2-40B4-BE49-F238E27FC236}">
                <a16:creationId xmlns:a16="http://schemas.microsoft.com/office/drawing/2014/main" id="{C29A2181-EBAF-451C-A6D8-453EB18CB0FD}"/>
              </a:ext>
            </a:extLst>
          </p:cNvPr>
          <p:cNvSpPr txBox="1"/>
          <p:nvPr/>
        </p:nvSpPr>
        <p:spPr>
          <a:xfrm>
            <a:off x="4361933" y="6098359"/>
            <a:ext cx="6991868" cy="307777"/>
          </a:xfrm>
          <a:prstGeom prst="rect">
            <a:avLst/>
          </a:prstGeom>
          <a:noFill/>
        </p:spPr>
        <p:txBody>
          <a:bodyPr wrap="square" rtlCol="0">
            <a:spAutoFit/>
          </a:bodyPr>
          <a:lstStyle/>
          <a:p>
            <a:pPr algn="ctr"/>
            <a:r>
              <a:rPr lang="en-US" sz="1400" dirty="0"/>
              <a:t>For more information about suicide prevention visit: </a:t>
            </a:r>
            <a:r>
              <a:rPr lang="en-US" sz="1400" dirty="0">
                <a:hlinkClick r:id="rId4"/>
              </a:rPr>
              <a:t>www.SuicideIsPreventable.org</a:t>
            </a:r>
            <a:endParaRPr lang="en-US" sz="1400" dirty="0"/>
          </a:p>
        </p:txBody>
      </p:sp>
      <p:grpSp>
        <p:nvGrpSpPr>
          <p:cNvPr id="10" name="Group 9">
            <a:extLst>
              <a:ext uri="{FF2B5EF4-FFF2-40B4-BE49-F238E27FC236}">
                <a16:creationId xmlns:a16="http://schemas.microsoft.com/office/drawing/2014/main" id="{6D8C358F-96B0-41F7-A5A2-215435FA3613}"/>
              </a:ext>
            </a:extLst>
          </p:cNvPr>
          <p:cNvGrpSpPr/>
          <p:nvPr/>
        </p:nvGrpSpPr>
        <p:grpSpPr>
          <a:xfrm>
            <a:off x="5936466" y="2552718"/>
            <a:ext cx="3653280" cy="205565"/>
            <a:chOff x="6227905" y="2793904"/>
            <a:chExt cx="3653280" cy="205565"/>
          </a:xfrm>
        </p:grpSpPr>
        <p:pic>
          <p:nvPicPr>
            <p:cNvPr id="11" name="Content Placeholder 4" descr="A picture containing room, drawing&#10;&#10;Description automatically generated">
              <a:extLst>
                <a:ext uri="{FF2B5EF4-FFF2-40B4-BE49-F238E27FC236}">
                  <a16:creationId xmlns:a16="http://schemas.microsoft.com/office/drawing/2014/main" id="{BDFBEF05-E286-42CA-8FEA-8428B413DC16}"/>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616BC1B9-6D0C-4D87-A6C9-1FAAC4ECEAFC}"/>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7" name="Content Placeholder 4" descr="A picture containing room, drawing&#10;&#10;Description automatically generated">
              <a:extLst>
                <a:ext uri="{FF2B5EF4-FFF2-40B4-BE49-F238E27FC236}">
                  <a16:creationId xmlns:a16="http://schemas.microsoft.com/office/drawing/2014/main" id="{E963B02D-12C6-4271-AC33-F6430B9ED56B}"/>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23107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1000"/>
                                        <p:tgtEl>
                                          <p:spTgt spid="8">
                                            <p:txEl>
                                              <p:pRg st="5" end="5"/>
                                            </p:txEl>
                                          </p:spTgt>
                                        </p:tgtEl>
                                      </p:cBhvr>
                                    </p:animEffect>
                                    <p:anim calcmode="lin" valueType="num">
                                      <p:cBhvr>
                                        <p:cTn id="2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E2A18D-8918-4C2E-9219-335B1244FC0D}"/>
              </a:ext>
            </a:extLst>
          </p:cNvPr>
          <p:cNvSpPr>
            <a:spLocks noGrp="1"/>
          </p:cNvSpPr>
          <p:nvPr>
            <p:ph type="title"/>
          </p:nvPr>
        </p:nvSpPr>
        <p:spPr>
          <a:xfrm>
            <a:off x="4361933" y="457127"/>
            <a:ext cx="6991868" cy="583190"/>
          </a:xfrm>
        </p:spPr>
        <p:txBody>
          <a:bodyPr>
            <a:normAutofit/>
          </a:bodyPr>
          <a:lstStyle/>
          <a:p>
            <a:pPr algn="ctr"/>
            <a:r>
              <a:rPr lang="en-US" sz="3200" b="1" dirty="0"/>
              <a:t>300 Points</a:t>
            </a:r>
          </a:p>
        </p:txBody>
      </p:sp>
      <p:sp>
        <p:nvSpPr>
          <p:cNvPr id="8" name="Content Placeholder 2">
            <a:extLst>
              <a:ext uri="{FF2B5EF4-FFF2-40B4-BE49-F238E27FC236}">
                <a16:creationId xmlns:a16="http://schemas.microsoft.com/office/drawing/2014/main" id="{1212588E-2D90-4618-AC81-6FB06086CBD6}"/>
              </a:ext>
            </a:extLst>
          </p:cNvPr>
          <p:cNvSpPr>
            <a:spLocks noGrp="1"/>
          </p:cNvSpPr>
          <p:nvPr>
            <p:ph idx="1"/>
          </p:nvPr>
        </p:nvSpPr>
        <p:spPr>
          <a:xfrm>
            <a:off x="4267171" y="1041394"/>
            <a:ext cx="6991868" cy="4857882"/>
          </a:xfrm>
        </p:spPr>
        <p:txBody>
          <a:bodyPr>
            <a:normAutofit fontScale="92500" lnSpcReduction="10000"/>
          </a:bodyPr>
          <a:lstStyle/>
          <a:p>
            <a:pPr marL="0" indent="0" algn="ctr">
              <a:buNone/>
            </a:pPr>
            <a:r>
              <a:rPr lang="en-US" sz="2400" b="1" dirty="0"/>
              <a:t>Can you name a Suicide Prevention Gatekeeper Training?</a:t>
            </a:r>
          </a:p>
          <a:p>
            <a:pPr marL="0" indent="0" algn="ctr">
              <a:buNone/>
            </a:pPr>
            <a:endParaRPr lang="en-US" sz="3900" dirty="0"/>
          </a:p>
          <a:p>
            <a:pPr marL="0" indent="0" algn="ctr">
              <a:buNone/>
            </a:pPr>
            <a:r>
              <a:rPr lang="en-US" sz="1900" u="sng" dirty="0"/>
              <a:t>ANSWER</a:t>
            </a:r>
            <a:r>
              <a:rPr lang="en-US" sz="1900" dirty="0"/>
              <a:t>: See list below.</a:t>
            </a:r>
            <a:br>
              <a:rPr lang="en-US" sz="2000" dirty="0"/>
            </a:br>
            <a:endParaRPr lang="en-US" sz="2000" dirty="0"/>
          </a:p>
          <a:p>
            <a:pPr lvl="1"/>
            <a:r>
              <a:rPr lang="en-US" sz="1700" dirty="0"/>
              <a:t>Question Persuade Refer (QPR)</a:t>
            </a:r>
          </a:p>
          <a:p>
            <a:pPr lvl="1"/>
            <a:r>
              <a:rPr lang="en-US" sz="1700" dirty="0" err="1"/>
              <a:t>SafeTALK</a:t>
            </a:r>
            <a:endParaRPr lang="en-US" sz="1700" dirty="0"/>
          </a:p>
          <a:p>
            <a:pPr lvl="1"/>
            <a:r>
              <a:rPr lang="en-US" sz="1700" dirty="0"/>
              <a:t>ASIST</a:t>
            </a:r>
          </a:p>
          <a:p>
            <a:pPr lvl="1"/>
            <a:r>
              <a:rPr lang="en-US" sz="1700" dirty="0"/>
              <a:t>Signs of Suicide (SOS)</a:t>
            </a:r>
          </a:p>
          <a:p>
            <a:pPr lvl="1"/>
            <a:r>
              <a:rPr lang="en-US" sz="1700" dirty="0" err="1"/>
              <a:t>Kognito</a:t>
            </a:r>
            <a:endParaRPr lang="en-US" sz="1700" dirty="0"/>
          </a:p>
          <a:p>
            <a:pPr lvl="1"/>
            <a:r>
              <a:rPr lang="en-US" sz="1700" dirty="0"/>
              <a:t>Talk Saves Lives</a:t>
            </a:r>
          </a:p>
          <a:p>
            <a:pPr marL="457200" lvl="1" indent="0">
              <a:buNone/>
            </a:pPr>
            <a:endParaRPr lang="en-US" sz="1300" dirty="0"/>
          </a:p>
          <a:p>
            <a:pPr marL="0" indent="0" algn="ctr">
              <a:buNone/>
            </a:pPr>
            <a:r>
              <a:rPr lang="en-US" sz="1900" dirty="0"/>
              <a:t>Gatekeeper trainings provide information about the warning signs for suicide and how to connect someone in a suicidal crisis to help. Trainings range from one hour to full day trainings. Just like it is important to CPR, every person can benefit from suicide prevention training to recognize signs of distress in a loved one. </a:t>
            </a:r>
          </a:p>
        </p:txBody>
      </p:sp>
      <p:sp>
        <p:nvSpPr>
          <p:cNvPr id="9" name="TextBox 8">
            <a:extLst>
              <a:ext uri="{FF2B5EF4-FFF2-40B4-BE49-F238E27FC236}">
                <a16:creationId xmlns:a16="http://schemas.microsoft.com/office/drawing/2014/main" id="{C29A2181-EBAF-451C-A6D8-453EB18CB0FD}"/>
              </a:ext>
            </a:extLst>
          </p:cNvPr>
          <p:cNvSpPr txBox="1"/>
          <p:nvPr/>
        </p:nvSpPr>
        <p:spPr>
          <a:xfrm>
            <a:off x="4385181" y="5899276"/>
            <a:ext cx="6991868" cy="523220"/>
          </a:xfrm>
          <a:prstGeom prst="rect">
            <a:avLst/>
          </a:prstGeom>
          <a:noFill/>
        </p:spPr>
        <p:txBody>
          <a:bodyPr wrap="square" rtlCol="0">
            <a:spAutoFit/>
          </a:bodyPr>
          <a:lstStyle/>
          <a:p>
            <a:pPr algn="ctr"/>
            <a:r>
              <a:rPr lang="en-US" sz="1400" dirty="0"/>
              <a:t>To find trainings near you visit the Reach Out section of California’s Suicide Prevention Campaign: </a:t>
            </a:r>
            <a:r>
              <a:rPr lang="en-US" sz="1400" dirty="0">
                <a:hlinkClick r:id="rId4"/>
              </a:rPr>
              <a:t>www.SuicideIsPreventable.org</a:t>
            </a:r>
            <a:endParaRPr lang="en-US" sz="1400" dirty="0"/>
          </a:p>
        </p:txBody>
      </p:sp>
      <p:grpSp>
        <p:nvGrpSpPr>
          <p:cNvPr id="10" name="Group 9">
            <a:extLst>
              <a:ext uri="{FF2B5EF4-FFF2-40B4-BE49-F238E27FC236}">
                <a16:creationId xmlns:a16="http://schemas.microsoft.com/office/drawing/2014/main" id="{6D8C358F-96B0-41F7-A5A2-215435FA3613}"/>
              </a:ext>
            </a:extLst>
          </p:cNvPr>
          <p:cNvGrpSpPr/>
          <p:nvPr/>
        </p:nvGrpSpPr>
        <p:grpSpPr>
          <a:xfrm>
            <a:off x="5940161" y="1597103"/>
            <a:ext cx="3653280" cy="205565"/>
            <a:chOff x="6227905" y="2793904"/>
            <a:chExt cx="3653280" cy="205565"/>
          </a:xfrm>
        </p:grpSpPr>
        <p:pic>
          <p:nvPicPr>
            <p:cNvPr id="11" name="Content Placeholder 4" descr="A picture containing room, drawing&#10;&#10;Description automatically generated">
              <a:extLst>
                <a:ext uri="{FF2B5EF4-FFF2-40B4-BE49-F238E27FC236}">
                  <a16:creationId xmlns:a16="http://schemas.microsoft.com/office/drawing/2014/main" id="{BDFBEF05-E286-42CA-8FEA-8428B413DC16}"/>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616BC1B9-6D0C-4D87-A6C9-1FAAC4ECEAFC}"/>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7" name="Content Placeholder 4" descr="A picture containing room, drawing&#10;&#10;Description automatically generated">
              <a:extLst>
                <a:ext uri="{FF2B5EF4-FFF2-40B4-BE49-F238E27FC236}">
                  <a16:creationId xmlns:a16="http://schemas.microsoft.com/office/drawing/2014/main" id="{E963B02D-12C6-4271-AC33-F6430B9ED56B}"/>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73050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1000"/>
                                        <p:tgtEl>
                                          <p:spTgt spid="8">
                                            <p:txEl>
                                              <p:pRg st="3" end="3"/>
                                            </p:txEl>
                                          </p:spTgt>
                                        </p:tgtEl>
                                      </p:cBhvr>
                                    </p:animEffect>
                                    <p:anim calcmode="lin" valueType="num">
                                      <p:cBhvr>
                                        <p:cTn id="2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Effect transition="in" filter="fade">
                                      <p:cBhvr>
                                        <p:cTn id="29" dur="1000"/>
                                        <p:tgtEl>
                                          <p:spTgt spid="8">
                                            <p:txEl>
                                              <p:pRg st="4" end="4"/>
                                            </p:txEl>
                                          </p:spTgt>
                                        </p:tgtEl>
                                      </p:cBhvr>
                                    </p:animEffect>
                                    <p:anim calcmode="lin" valueType="num">
                                      <p:cBhvr>
                                        <p:cTn id="3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xEl>
                                              <p:pRg st="5" end="5"/>
                                            </p:txEl>
                                          </p:spTgt>
                                        </p:tgtEl>
                                        <p:attrNameLst>
                                          <p:attrName>style.visibility</p:attrName>
                                        </p:attrNameLst>
                                      </p:cBhvr>
                                      <p:to>
                                        <p:strVal val="visible"/>
                                      </p:to>
                                    </p:set>
                                    <p:animEffect transition="in" filter="fade">
                                      <p:cBhvr>
                                        <p:cTn id="34" dur="1000"/>
                                        <p:tgtEl>
                                          <p:spTgt spid="8">
                                            <p:txEl>
                                              <p:pRg st="5" end="5"/>
                                            </p:txEl>
                                          </p:spTgt>
                                        </p:tgtEl>
                                      </p:cBhvr>
                                    </p:animEffect>
                                    <p:anim calcmode="lin" valueType="num">
                                      <p:cBhvr>
                                        <p:cTn id="3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fade">
                                      <p:cBhvr>
                                        <p:cTn id="39" dur="1000"/>
                                        <p:tgtEl>
                                          <p:spTgt spid="8">
                                            <p:txEl>
                                              <p:pRg st="6" end="6"/>
                                            </p:txEl>
                                          </p:spTgt>
                                        </p:tgtEl>
                                      </p:cBhvr>
                                    </p:animEffect>
                                    <p:anim calcmode="lin" valueType="num">
                                      <p:cBhvr>
                                        <p:cTn id="4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6" end="6"/>
                                            </p:txEl>
                                          </p:spTgt>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Effect transition="in" filter="fade">
                                      <p:cBhvr>
                                        <p:cTn id="49" dur="1000"/>
                                        <p:tgtEl>
                                          <p:spTgt spid="8">
                                            <p:txEl>
                                              <p:pRg st="8" end="8"/>
                                            </p:txEl>
                                          </p:spTgt>
                                        </p:tgtEl>
                                      </p:cBhvr>
                                    </p:animEffect>
                                    <p:anim calcmode="lin" valueType="num">
                                      <p:cBhvr>
                                        <p:cTn id="50"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10" end="10"/>
                                            </p:txEl>
                                          </p:spTgt>
                                        </p:tgtEl>
                                        <p:attrNameLst>
                                          <p:attrName>style.visibility</p:attrName>
                                        </p:attrNameLst>
                                      </p:cBhvr>
                                      <p:to>
                                        <p:strVal val="visible"/>
                                      </p:to>
                                    </p:set>
                                    <p:animEffect transition="in" filter="fade">
                                      <p:cBhvr>
                                        <p:cTn id="56" dur="1000"/>
                                        <p:tgtEl>
                                          <p:spTgt spid="8">
                                            <p:txEl>
                                              <p:pRg st="10" end="10"/>
                                            </p:txEl>
                                          </p:spTgt>
                                        </p:tgtEl>
                                      </p:cBhvr>
                                    </p:animEffect>
                                    <p:anim calcmode="lin" valueType="num">
                                      <p:cBhvr>
                                        <p:cTn id="57" dur="1000" fill="hold"/>
                                        <p:tgtEl>
                                          <p:spTgt spid="8">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E2A18D-8918-4C2E-9219-335B1244FC0D}"/>
              </a:ext>
            </a:extLst>
          </p:cNvPr>
          <p:cNvSpPr>
            <a:spLocks noGrp="1"/>
          </p:cNvSpPr>
          <p:nvPr>
            <p:ph type="title"/>
          </p:nvPr>
        </p:nvSpPr>
        <p:spPr>
          <a:xfrm>
            <a:off x="4267171" y="457127"/>
            <a:ext cx="7109878" cy="583190"/>
          </a:xfrm>
        </p:spPr>
        <p:txBody>
          <a:bodyPr>
            <a:normAutofit/>
          </a:bodyPr>
          <a:lstStyle/>
          <a:p>
            <a:pPr algn="ctr"/>
            <a:r>
              <a:rPr lang="en-US" sz="3200" b="1" dirty="0"/>
              <a:t>300 Points</a:t>
            </a:r>
          </a:p>
        </p:txBody>
      </p:sp>
      <p:sp>
        <p:nvSpPr>
          <p:cNvPr id="8" name="Content Placeholder 2">
            <a:extLst>
              <a:ext uri="{FF2B5EF4-FFF2-40B4-BE49-F238E27FC236}">
                <a16:creationId xmlns:a16="http://schemas.microsoft.com/office/drawing/2014/main" id="{1212588E-2D90-4618-AC81-6FB06086CBD6}"/>
              </a:ext>
            </a:extLst>
          </p:cNvPr>
          <p:cNvSpPr>
            <a:spLocks noGrp="1"/>
          </p:cNvSpPr>
          <p:nvPr>
            <p:ph idx="1"/>
          </p:nvPr>
        </p:nvSpPr>
        <p:spPr>
          <a:xfrm>
            <a:off x="4267171" y="1041394"/>
            <a:ext cx="6991868" cy="4857882"/>
          </a:xfrm>
        </p:spPr>
        <p:txBody>
          <a:bodyPr>
            <a:normAutofit/>
          </a:bodyPr>
          <a:lstStyle/>
          <a:p>
            <a:pPr marL="0" indent="0" algn="ctr">
              <a:buNone/>
            </a:pPr>
            <a:r>
              <a:rPr lang="en-US" sz="2400" b="1" dirty="0"/>
              <a:t>What TV Show out of the following features a suicide prevention storyline?</a:t>
            </a:r>
            <a:br>
              <a:rPr lang="en-US" sz="2400" b="1" dirty="0"/>
            </a:br>
            <a:endParaRPr lang="en-US" sz="2400" b="1" dirty="0"/>
          </a:p>
          <a:p>
            <a:pPr lvl="1"/>
            <a:r>
              <a:rPr lang="en-US" sz="1900" dirty="0"/>
              <a:t>Manifest</a:t>
            </a:r>
          </a:p>
          <a:p>
            <a:pPr lvl="1"/>
            <a:r>
              <a:rPr lang="en-US" sz="1900" dirty="0"/>
              <a:t>A Million Little Things</a:t>
            </a:r>
          </a:p>
          <a:p>
            <a:pPr lvl="1"/>
            <a:r>
              <a:rPr lang="en-US" sz="1900" dirty="0"/>
              <a:t>This is Us</a:t>
            </a:r>
          </a:p>
          <a:p>
            <a:pPr lvl="1"/>
            <a:r>
              <a:rPr lang="en-US" sz="1900" dirty="0"/>
              <a:t>Grey’s Anatomy</a:t>
            </a:r>
          </a:p>
          <a:p>
            <a:pPr marL="457200" lvl="1" indent="0">
              <a:buNone/>
            </a:pPr>
            <a:endParaRPr lang="en-US" sz="3600" dirty="0"/>
          </a:p>
          <a:p>
            <a:pPr marL="457200" lvl="1" indent="0" algn="ctr">
              <a:buNone/>
            </a:pPr>
            <a:r>
              <a:rPr lang="en-US" sz="2000" u="sng" dirty="0"/>
              <a:t>ANSWER</a:t>
            </a:r>
            <a:r>
              <a:rPr lang="en-US" sz="2000" dirty="0"/>
              <a:t>: A Million Little Things</a:t>
            </a:r>
          </a:p>
          <a:p>
            <a:pPr marL="457200" lvl="1" indent="0">
              <a:buNone/>
            </a:pPr>
            <a:endParaRPr lang="en-US" sz="1050" dirty="0"/>
          </a:p>
          <a:p>
            <a:pPr marL="0" indent="0" algn="ctr">
              <a:buNone/>
            </a:pPr>
            <a:r>
              <a:rPr lang="en-US" sz="1900" b="1" i="1" dirty="0"/>
              <a:t>A Million Little Things </a:t>
            </a:r>
            <a:r>
              <a:rPr lang="en-US" sz="1900" dirty="0"/>
              <a:t>– In this ABC show, a close group of friends is shocked after a member of the group dies from suicide unexpectedly. Each friend realizes that they need to finally start living life as they cope with their loss. </a:t>
            </a:r>
          </a:p>
        </p:txBody>
      </p:sp>
      <p:sp>
        <p:nvSpPr>
          <p:cNvPr id="9" name="TextBox 8">
            <a:extLst>
              <a:ext uri="{FF2B5EF4-FFF2-40B4-BE49-F238E27FC236}">
                <a16:creationId xmlns:a16="http://schemas.microsoft.com/office/drawing/2014/main" id="{C29A2181-EBAF-451C-A6D8-453EB18CB0FD}"/>
              </a:ext>
            </a:extLst>
          </p:cNvPr>
          <p:cNvSpPr txBox="1"/>
          <p:nvPr/>
        </p:nvSpPr>
        <p:spPr>
          <a:xfrm>
            <a:off x="4267171" y="5899276"/>
            <a:ext cx="7109878" cy="523220"/>
          </a:xfrm>
          <a:prstGeom prst="rect">
            <a:avLst/>
          </a:prstGeom>
          <a:noFill/>
        </p:spPr>
        <p:txBody>
          <a:bodyPr wrap="square" rtlCol="0">
            <a:spAutoFit/>
          </a:bodyPr>
          <a:lstStyle/>
          <a:p>
            <a:pPr algn="ctr"/>
            <a:r>
              <a:rPr lang="en-US" sz="1400" dirty="0"/>
              <a:t>To find trainings near you visit the Reach Out section of California’s Suicide Prevention Campaign: </a:t>
            </a:r>
            <a:r>
              <a:rPr lang="en-US" sz="1400" dirty="0">
                <a:hlinkClick r:id="rId4"/>
              </a:rPr>
              <a:t>www.SuicideIsPreventable.org</a:t>
            </a:r>
            <a:endParaRPr lang="en-US" sz="1400" dirty="0"/>
          </a:p>
        </p:txBody>
      </p:sp>
      <p:grpSp>
        <p:nvGrpSpPr>
          <p:cNvPr id="10" name="Group 9">
            <a:extLst>
              <a:ext uri="{FF2B5EF4-FFF2-40B4-BE49-F238E27FC236}">
                <a16:creationId xmlns:a16="http://schemas.microsoft.com/office/drawing/2014/main" id="{6D8C358F-96B0-41F7-A5A2-215435FA3613}"/>
              </a:ext>
            </a:extLst>
          </p:cNvPr>
          <p:cNvGrpSpPr/>
          <p:nvPr/>
        </p:nvGrpSpPr>
        <p:grpSpPr>
          <a:xfrm>
            <a:off x="5936465" y="3531782"/>
            <a:ext cx="3653280" cy="205565"/>
            <a:chOff x="6227905" y="2793904"/>
            <a:chExt cx="3653280" cy="205565"/>
          </a:xfrm>
        </p:grpSpPr>
        <p:pic>
          <p:nvPicPr>
            <p:cNvPr id="11" name="Content Placeholder 4" descr="A picture containing room, drawing&#10;&#10;Description automatically generated">
              <a:extLst>
                <a:ext uri="{FF2B5EF4-FFF2-40B4-BE49-F238E27FC236}">
                  <a16:creationId xmlns:a16="http://schemas.microsoft.com/office/drawing/2014/main" id="{BDFBEF05-E286-42CA-8FEA-8428B413DC16}"/>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616BC1B9-6D0C-4D87-A6C9-1FAAC4ECEAFC}"/>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7" name="Content Placeholder 4" descr="A picture containing room, drawing&#10;&#10;Description automatically generated">
              <a:extLst>
                <a:ext uri="{FF2B5EF4-FFF2-40B4-BE49-F238E27FC236}">
                  <a16:creationId xmlns:a16="http://schemas.microsoft.com/office/drawing/2014/main" id="{E963B02D-12C6-4271-AC33-F6430B9ED56B}"/>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289741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1000"/>
                                        <p:tgtEl>
                                          <p:spTgt spid="8">
                                            <p:txEl>
                                              <p:pRg st="3" end="3"/>
                                            </p:txEl>
                                          </p:spTgt>
                                        </p:tgtEl>
                                      </p:cBhvr>
                                    </p:animEffect>
                                    <p:anim calcmode="lin" valueType="num">
                                      <p:cBhvr>
                                        <p:cTn id="2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1000"/>
                                        <p:tgtEl>
                                          <p:spTgt spid="8">
                                            <p:txEl>
                                              <p:pRg st="4" end="4"/>
                                            </p:txEl>
                                          </p:spTgt>
                                        </p:tgtEl>
                                      </p:cBhvr>
                                    </p:animEffect>
                                    <p:anim calcmode="lin" valueType="num">
                                      <p:cBhvr>
                                        <p:cTn id="2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xEl>
                                              <p:pRg st="6" end="6"/>
                                            </p:txEl>
                                          </p:spTgt>
                                        </p:tgtEl>
                                        <p:attrNameLst>
                                          <p:attrName>style.visibility</p:attrName>
                                        </p:attrNameLst>
                                      </p:cBhvr>
                                      <p:to>
                                        <p:strVal val="visible"/>
                                      </p:to>
                                    </p:set>
                                    <p:animEffect transition="in" filter="fade">
                                      <p:cBhvr>
                                        <p:cTn id="39" dur="1000"/>
                                        <p:tgtEl>
                                          <p:spTgt spid="8">
                                            <p:txEl>
                                              <p:pRg st="6" end="6"/>
                                            </p:txEl>
                                          </p:spTgt>
                                        </p:tgtEl>
                                      </p:cBhvr>
                                    </p:animEffect>
                                    <p:anim calcmode="lin" valueType="num">
                                      <p:cBhvr>
                                        <p:cTn id="4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8">
                                            <p:txEl>
                                              <p:pRg st="8" end="8"/>
                                            </p:txEl>
                                          </p:spTgt>
                                        </p:tgtEl>
                                        <p:attrNameLst>
                                          <p:attrName>style.visibility</p:attrName>
                                        </p:attrNameLst>
                                      </p:cBhvr>
                                      <p:to>
                                        <p:strVal val="visible"/>
                                      </p:to>
                                    </p:set>
                                    <p:animEffect transition="in" filter="fade">
                                      <p:cBhvr>
                                        <p:cTn id="46" dur="1000"/>
                                        <p:tgtEl>
                                          <p:spTgt spid="8">
                                            <p:txEl>
                                              <p:pRg st="8" end="8"/>
                                            </p:txEl>
                                          </p:spTgt>
                                        </p:tgtEl>
                                      </p:cBhvr>
                                    </p:animEffect>
                                    <p:anim calcmode="lin" valueType="num">
                                      <p:cBhvr>
                                        <p:cTn id="47"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E2A18D-8918-4C2E-9219-335B1244FC0D}"/>
              </a:ext>
            </a:extLst>
          </p:cNvPr>
          <p:cNvSpPr>
            <a:spLocks noGrp="1"/>
          </p:cNvSpPr>
          <p:nvPr>
            <p:ph type="title"/>
          </p:nvPr>
        </p:nvSpPr>
        <p:spPr>
          <a:xfrm>
            <a:off x="4267171" y="719530"/>
            <a:ext cx="7109878" cy="583190"/>
          </a:xfrm>
        </p:spPr>
        <p:txBody>
          <a:bodyPr>
            <a:normAutofit/>
          </a:bodyPr>
          <a:lstStyle/>
          <a:p>
            <a:pPr algn="ctr"/>
            <a:r>
              <a:rPr lang="en-US" sz="3200" b="1" dirty="0"/>
              <a:t>300 Points</a:t>
            </a:r>
          </a:p>
        </p:txBody>
      </p:sp>
      <p:sp>
        <p:nvSpPr>
          <p:cNvPr id="8" name="Content Placeholder 2">
            <a:extLst>
              <a:ext uri="{FF2B5EF4-FFF2-40B4-BE49-F238E27FC236}">
                <a16:creationId xmlns:a16="http://schemas.microsoft.com/office/drawing/2014/main" id="{1212588E-2D90-4618-AC81-6FB06086CBD6}"/>
              </a:ext>
            </a:extLst>
          </p:cNvPr>
          <p:cNvSpPr>
            <a:spLocks noGrp="1"/>
          </p:cNvSpPr>
          <p:nvPr>
            <p:ph idx="1"/>
          </p:nvPr>
        </p:nvSpPr>
        <p:spPr>
          <a:xfrm>
            <a:off x="4186172" y="1542991"/>
            <a:ext cx="6991868" cy="4189069"/>
          </a:xfrm>
        </p:spPr>
        <p:txBody>
          <a:bodyPr>
            <a:normAutofit/>
          </a:bodyPr>
          <a:lstStyle/>
          <a:p>
            <a:pPr marL="0" indent="0" algn="ctr">
              <a:buNone/>
            </a:pPr>
            <a:r>
              <a:rPr lang="en-US" sz="2400" b="1" dirty="0"/>
              <a:t>What does AFSP stand for?</a:t>
            </a:r>
          </a:p>
          <a:p>
            <a:pPr marL="0" indent="0" algn="ctr">
              <a:buNone/>
            </a:pPr>
            <a:endParaRPr lang="en-US" sz="1400" dirty="0"/>
          </a:p>
          <a:p>
            <a:pPr marL="0" indent="0" algn="ctr">
              <a:buNone/>
            </a:pPr>
            <a:endParaRPr lang="en-US" sz="1400" dirty="0"/>
          </a:p>
          <a:p>
            <a:pPr marL="0" indent="0" algn="ctr">
              <a:buNone/>
            </a:pPr>
            <a:endParaRPr lang="en-US" sz="1400" dirty="0"/>
          </a:p>
          <a:p>
            <a:pPr marL="457200" lvl="1" indent="0" algn="ctr">
              <a:buNone/>
            </a:pPr>
            <a:r>
              <a:rPr lang="en-US" sz="2200" u="sng" dirty="0"/>
              <a:t>ANSWER</a:t>
            </a:r>
            <a:r>
              <a:rPr lang="en-US" sz="2200" dirty="0"/>
              <a:t>: American Foundation for Suicide Prevention</a:t>
            </a:r>
          </a:p>
          <a:p>
            <a:pPr marL="457200" lvl="1" indent="0">
              <a:buNone/>
            </a:pPr>
            <a:endParaRPr lang="en-US" sz="1400" dirty="0"/>
          </a:p>
          <a:p>
            <a:pPr marL="0" indent="0" algn="ctr">
              <a:buNone/>
            </a:pPr>
            <a:r>
              <a:rPr lang="en-US" sz="2200" dirty="0"/>
              <a:t>Established in 1987, the American Foundation for Suicide Prevention (AFSP) is a voluntary health organization that gives those affected by suicide a nationwide community empowered by research, education and advocacy to take action against this leading cause of death. </a:t>
            </a:r>
          </a:p>
        </p:txBody>
      </p:sp>
      <p:sp>
        <p:nvSpPr>
          <p:cNvPr id="9" name="TextBox 8">
            <a:extLst>
              <a:ext uri="{FF2B5EF4-FFF2-40B4-BE49-F238E27FC236}">
                <a16:creationId xmlns:a16="http://schemas.microsoft.com/office/drawing/2014/main" id="{C29A2181-EBAF-451C-A6D8-453EB18CB0FD}"/>
              </a:ext>
            </a:extLst>
          </p:cNvPr>
          <p:cNvSpPr txBox="1"/>
          <p:nvPr/>
        </p:nvSpPr>
        <p:spPr>
          <a:xfrm>
            <a:off x="4267171" y="5976887"/>
            <a:ext cx="7109878" cy="307777"/>
          </a:xfrm>
          <a:prstGeom prst="rect">
            <a:avLst/>
          </a:prstGeom>
          <a:noFill/>
        </p:spPr>
        <p:txBody>
          <a:bodyPr wrap="square" rtlCol="0">
            <a:spAutoFit/>
          </a:bodyPr>
          <a:lstStyle/>
          <a:p>
            <a:pPr algn="ctr"/>
            <a:r>
              <a:rPr lang="en-US" sz="1400" dirty="0"/>
              <a:t>To learn more and find a local AFSP chapter visit: </a:t>
            </a:r>
            <a:r>
              <a:rPr lang="en-US" sz="1400" dirty="0">
                <a:hlinkClick r:id="rId4"/>
              </a:rPr>
              <a:t>www.AFSP.org</a:t>
            </a:r>
            <a:endParaRPr lang="en-US" sz="1400" dirty="0"/>
          </a:p>
        </p:txBody>
      </p:sp>
      <p:grpSp>
        <p:nvGrpSpPr>
          <p:cNvPr id="10" name="Group 9">
            <a:extLst>
              <a:ext uri="{FF2B5EF4-FFF2-40B4-BE49-F238E27FC236}">
                <a16:creationId xmlns:a16="http://schemas.microsoft.com/office/drawing/2014/main" id="{6D8C358F-96B0-41F7-A5A2-215435FA3613}"/>
              </a:ext>
            </a:extLst>
          </p:cNvPr>
          <p:cNvGrpSpPr/>
          <p:nvPr/>
        </p:nvGrpSpPr>
        <p:grpSpPr>
          <a:xfrm>
            <a:off x="5855466" y="2240649"/>
            <a:ext cx="3653280" cy="205565"/>
            <a:chOff x="6227905" y="2793904"/>
            <a:chExt cx="3653280" cy="205565"/>
          </a:xfrm>
        </p:grpSpPr>
        <p:pic>
          <p:nvPicPr>
            <p:cNvPr id="11" name="Content Placeholder 4" descr="A picture containing room, drawing&#10;&#10;Description automatically generated">
              <a:extLst>
                <a:ext uri="{FF2B5EF4-FFF2-40B4-BE49-F238E27FC236}">
                  <a16:creationId xmlns:a16="http://schemas.microsoft.com/office/drawing/2014/main" id="{BDFBEF05-E286-42CA-8FEA-8428B413DC16}"/>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616BC1B9-6D0C-4D87-A6C9-1FAAC4ECEAFC}"/>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7" name="Content Placeholder 4" descr="A picture containing room, drawing&#10;&#10;Description automatically generated">
              <a:extLst>
                <a:ext uri="{FF2B5EF4-FFF2-40B4-BE49-F238E27FC236}">
                  <a16:creationId xmlns:a16="http://schemas.microsoft.com/office/drawing/2014/main" id="{E963B02D-12C6-4271-AC33-F6430B9ED56B}"/>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345728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anim calcmode="lin" valueType="num">
                                      <p:cBhvr>
                                        <p:cTn id="2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1000"/>
                                        <p:tgtEl>
                                          <p:spTgt spid="8">
                                            <p:txEl>
                                              <p:pRg st="6" end="6"/>
                                            </p:txEl>
                                          </p:spTgt>
                                        </p:tgtEl>
                                      </p:cBhvr>
                                    </p:animEffect>
                                    <p:anim calcmode="lin" valueType="num">
                                      <p:cBhvr>
                                        <p:cTn id="2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E2A18D-8918-4C2E-9219-335B1244FC0D}"/>
              </a:ext>
            </a:extLst>
          </p:cNvPr>
          <p:cNvSpPr>
            <a:spLocks noGrp="1"/>
          </p:cNvSpPr>
          <p:nvPr>
            <p:ph type="title"/>
          </p:nvPr>
        </p:nvSpPr>
        <p:spPr>
          <a:xfrm>
            <a:off x="4385181" y="457127"/>
            <a:ext cx="7226446" cy="469799"/>
          </a:xfrm>
        </p:spPr>
        <p:txBody>
          <a:bodyPr>
            <a:normAutofit fontScale="90000"/>
          </a:bodyPr>
          <a:lstStyle/>
          <a:p>
            <a:pPr algn="ctr"/>
            <a:r>
              <a:rPr lang="en-US" sz="3200" b="1" dirty="0"/>
              <a:t>400 Points</a:t>
            </a:r>
          </a:p>
        </p:txBody>
      </p:sp>
      <p:sp>
        <p:nvSpPr>
          <p:cNvPr id="8" name="Content Placeholder 2">
            <a:extLst>
              <a:ext uri="{FF2B5EF4-FFF2-40B4-BE49-F238E27FC236}">
                <a16:creationId xmlns:a16="http://schemas.microsoft.com/office/drawing/2014/main" id="{1212588E-2D90-4618-AC81-6FB06086CBD6}"/>
              </a:ext>
            </a:extLst>
          </p:cNvPr>
          <p:cNvSpPr>
            <a:spLocks noGrp="1"/>
          </p:cNvSpPr>
          <p:nvPr>
            <p:ph idx="1"/>
          </p:nvPr>
        </p:nvSpPr>
        <p:spPr>
          <a:xfrm>
            <a:off x="4267171" y="926926"/>
            <a:ext cx="7344456" cy="3281819"/>
          </a:xfrm>
        </p:spPr>
        <p:txBody>
          <a:bodyPr>
            <a:normAutofit/>
          </a:bodyPr>
          <a:lstStyle/>
          <a:p>
            <a:pPr marL="0" indent="0" algn="ctr">
              <a:buNone/>
            </a:pPr>
            <a:r>
              <a:rPr lang="en-US" sz="1800" b="1" dirty="0"/>
              <a:t>Pain isn’t always obvious, but most suicidal people show signs that indicate that they are thinking about suicide. Name at least three warning signs. </a:t>
            </a:r>
          </a:p>
          <a:p>
            <a:pPr marL="0" indent="0" algn="ctr">
              <a:buNone/>
            </a:pPr>
            <a:endParaRPr lang="en-US" sz="2000" u="sng" dirty="0"/>
          </a:p>
          <a:p>
            <a:pPr marL="0" indent="0" algn="ctr">
              <a:buNone/>
            </a:pPr>
            <a:r>
              <a:rPr lang="en-US" sz="2000" u="sng" dirty="0"/>
              <a:t>ANSWER</a:t>
            </a:r>
            <a:r>
              <a:rPr lang="en-US" sz="2000" dirty="0"/>
              <a:t>: See list below.</a:t>
            </a:r>
          </a:p>
          <a:p>
            <a:pPr marL="0" indent="0" algn="ctr">
              <a:buNone/>
            </a:pPr>
            <a:r>
              <a:rPr lang="en-US" sz="1600" i="1" dirty="0"/>
              <a:t>To receive points the response must contain three answers, if they don’t have three answers from the list below, then zero points.</a:t>
            </a:r>
          </a:p>
        </p:txBody>
      </p:sp>
      <p:sp>
        <p:nvSpPr>
          <p:cNvPr id="9" name="TextBox 8">
            <a:extLst>
              <a:ext uri="{FF2B5EF4-FFF2-40B4-BE49-F238E27FC236}">
                <a16:creationId xmlns:a16="http://schemas.microsoft.com/office/drawing/2014/main" id="{C29A2181-EBAF-451C-A6D8-453EB18CB0FD}"/>
              </a:ext>
            </a:extLst>
          </p:cNvPr>
          <p:cNvSpPr txBox="1"/>
          <p:nvPr/>
        </p:nvSpPr>
        <p:spPr>
          <a:xfrm>
            <a:off x="4385181" y="6053164"/>
            <a:ext cx="6991868" cy="307777"/>
          </a:xfrm>
          <a:prstGeom prst="rect">
            <a:avLst/>
          </a:prstGeom>
          <a:noFill/>
        </p:spPr>
        <p:txBody>
          <a:bodyPr wrap="square" rtlCol="0">
            <a:spAutoFit/>
          </a:bodyPr>
          <a:lstStyle/>
          <a:p>
            <a:pPr algn="ctr"/>
            <a:r>
              <a:rPr lang="en-US" sz="1400" dirty="0"/>
              <a:t>To learn more, visit: </a:t>
            </a:r>
            <a:r>
              <a:rPr lang="en-US" sz="1400" dirty="0">
                <a:hlinkClick r:id="rId4"/>
              </a:rPr>
              <a:t>www.SuicideIsPreventable.org</a:t>
            </a:r>
            <a:endParaRPr lang="en-US" sz="1400" dirty="0"/>
          </a:p>
        </p:txBody>
      </p:sp>
      <p:grpSp>
        <p:nvGrpSpPr>
          <p:cNvPr id="10" name="Group 9">
            <a:extLst>
              <a:ext uri="{FF2B5EF4-FFF2-40B4-BE49-F238E27FC236}">
                <a16:creationId xmlns:a16="http://schemas.microsoft.com/office/drawing/2014/main" id="{6D8C358F-96B0-41F7-A5A2-215435FA3613}"/>
              </a:ext>
            </a:extLst>
          </p:cNvPr>
          <p:cNvGrpSpPr/>
          <p:nvPr/>
        </p:nvGrpSpPr>
        <p:grpSpPr>
          <a:xfrm>
            <a:off x="6031227" y="1611516"/>
            <a:ext cx="3653280" cy="205565"/>
            <a:chOff x="6227905" y="2793904"/>
            <a:chExt cx="3653280" cy="205565"/>
          </a:xfrm>
        </p:grpSpPr>
        <p:pic>
          <p:nvPicPr>
            <p:cNvPr id="11" name="Content Placeholder 4" descr="A picture containing room, drawing&#10;&#10;Description automatically generated">
              <a:extLst>
                <a:ext uri="{FF2B5EF4-FFF2-40B4-BE49-F238E27FC236}">
                  <a16:creationId xmlns:a16="http://schemas.microsoft.com/office/drawing/2014/main" id="{BDFBEF05-E286-42CA-8FEA-8428B413DC16}"/>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616BC1B9-6D0C-4D87-A6C9-1FAAC4ECEAFC}"/>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7" name="Content Placeholder 4" descr="A picture containing room, drawing&#10;&#10;Description automatically generated">
              <a:extLst>
                <a:ext uri="{FF2B5EF4-FFF2-40B4-BE49-F238E27FC236}">
                  <a16:creationId xmlns:a16="http://schemas.microsoft.com/office/drawing/2014/main" id="{E963B02D-12C6-4271-AC33-F6430B9ED56B}"/>
                </a:ext>
              </a:extLst>
            </p:cNvPr>
            <p:cNvPicPr>
              <a:picLocks noChangeAspect="1"/>
            </p:cNvPicPr>
            <p:nvPr/>
          </p:nvPicPr>
          <p:blipFill>
            <a:blip r:embed="rId5"/>
            <a:stretch>
              <a:fillRect/>
            </a:stretch>
          </p:blipFill>
          <p:spPr>
            <a:xfrm>
              <a:off x="7936537" y="2793906"/>
              <a:ext cx="236017" cy="205563"/>
            </a:xfrm>
            <a:prstGeom prst="rect">
              <a:avLst/>
            </a:prstGeom>
          </p:spPr>
        </p:pic>
      </p:grpSp>
      <p:sp>
        <p:nvSpPr>
          <p:cNvPr id="2" name="TextBox 1">
            <a:extLst>
              <a:ext uri="{FF2B5EF4-FFF2-40B4-BE49-F238E27FC236}">
                <a16:creationId xmlns:a16="http://schemas.microsoft.com/office/drawing/2014/main" id="{7A57846F-6532-4F54-8E8A-CE1217BDDCD5}"/>
              </a:ext>
            </a:extLst>
          </p:cNvPr>
          <p:cNvSpPr txBox="1"/>
          <p:nvPr/>
        </p:nvSpPr>
        <p:spPr>
          <a:xfrm>
            <a:off x="4385182" y="3053362"/>
            <a:ext cx="6991868" cy="2462213"/>
          </a:xfrm>
          <a:prstGeom prst="rect">
            <a:avLst/>
          </a:prstGeom>
          <a:noFill/>
        </p:spPr>
        <p:txBody>
          <a:bodyPr wrap="square" numCol="2" rtlCol="0">
            <a:spAutoFit/>
          </a:bodyPr>
          <a:lstStyle/>
          <a:p>
            <a:pPr marL="800100" lvl="1" indent="-342900">
              <a:buFont typeface="Arial" panose="020B0604020202020204" pitchFamily="34" charset="0"/>
              <a:buChar char="•"/>
            </a:pPr>
            <a:r>
              <a:rPr lang="en-US" sz="1400" dirty="0"/>
              <a:t>Talking about wanting to die or suicide</a:t>
            </a:r>
          </a:p>
          <a:p>
            <a:pPr marL="800100" lvl="1" indent="-342900">
              <a:buFont typeface="Arial" panose="020B0604020202020204" pitchFamily="34" charset="0"/>
              <a:buChar char="•"/>
            </a:pPr>
            <a:r>
              <a:rPr lang="en-US" sz="1400" dirty="0"/>
              <a:t>Looking for a way to kill themselves</a:t>
            </a:r>
          </a:p>
          <a:p>
            <a:pPr marL="800100" lvl="1" indent="-342900">
              <a:buFont typeface="Arial" panose="020B0604020202020204" pitchFamily="34" charset="0"/>
              <a:buChar char="•"/>
            </a:pPr>
            <a:r>
              <a:rPr lang="en-US" sz="1400" dirty="0"/>
              <a:t>Feeling hopeless, desperate, trapped </a:t>
            </a:r>
          </a:p>
          <a:p>
            <a:pPr marL="800100" lvl="1" indent="-342900">
              <a:buFont typeface="Arial" panose="020B0604020202020204" pitchFamily="34" charset="0"/>
              <a:buChar char="•"/>
            </a:pPr>
            <a:r>
              <a:rPr lang="en-US" sz="1400" dirty="0"/>
              <a:t>Giving away possessions</a:t>
            </a:r>
          </a:p>
          <a:p>
            <a:pPr marL="800100" lvl="1" indent="-342900">
              <a:buFont typeface="Arial" panose="020B0604020202020204" pitchFamily="34" charset="0"/>
              <a:buChar char="•"/>
            </a:pPr>
            <a:r>
              <a:rPr lang="en-US" sz="1400" dirty="0"/>
              <a:t>Putting affairs in order</a:t>
            </a:r>
          </a:p>
          <a:p>
            <a:pPr marL="800100" lvl="1" indent="-342900">
              <a:buFont typeface="Arial" panose="020B0604020202020204" pitchFamily="34" charset="0"/>
              <a:buChar char="•"/>
            </a:pPr>
            <a:r>
              <a:rPr lang="en-US" sz="1400" dirty="0"/>
              <a:t>Reckless behavior</a:t>
            </a:r>
          </a:p>
          <a:p>
            <a:pPr marL="800100" lvl="1" indent="-342900">
              <a:buFont typeface="Arial" panose="020B0604020202020204" pitchFamily="34" charset="0"/>
              <a:buChar char="•"/>
            </a:pPr>
            <a:endParaRPr lang="en-US" sz="1400" dirty="0"/>
          </a:p>
          <a:p>
            <a:pPr marL="800100" lvl="1" indent="-342900">
              <a:buFont typeface="Arial" panose="020B0604020202020204" pitchFamily="34" charset="0"/>
              <a:buChar char="•"/>
            </a:pPr>
            <a:endParaRPr lang="en-US" sz="1400" dirty="0"/>
          </a:p>
          <a:p>
            <a:pPr marL="800100" lvl="1" indent="-342900">
              <a:buFont typeface="Arial" panose="020B0604020202020204" pitchFamily="34" charset="0"/>
              <a:buChar char="•"/>
            </a:pPr>
            <a:endParaRPr lang="en-US" sz="1400" dirty="0"/>
          </a:p>
          <a:p>
            <a:pPr marL="800100" lvl="1" indent="-342900">
              <a:buFont typeface="Arial" panose="020B0604020202020204" pitchFamily="34" charset="0"/>
              <a:buChar char="•"/>
            </a:pPr>
            <a:r>
              <a:rPr lang="en-US" sz="1400" dirty="0"/>
              <a:t>Uncontrolled anger</a:t>
            </a:r>
          </a:p>
          <a:p>
            <a:pPr marL="800100" lvl="1" indent="-342900">
              <a:buFont typeface="Arial" panose="020B0604020202020204" pitchFamily="34" charset="0"/>
              <a:buChar char="•"/>
            </a:pPr>
            <a:r>
              <a:rPr lang="en-US" sz="1400" dirty="0"/>
              <a:t>Increased drug or alcohol use</a:t>
            </a:r>
          </a:p>
          <a:p>
            <a:pPr marL="800100" lvl="1" indent="-342900">
              <a:buFont typeface="Arial" panose="020B0604020202020204" pitchFamily="34" charset="0"/>
              <a:buChar char="•"/>
            </a:pPr>
            <a:r>
              <a:rPr lang="en-US" sz="1400" dirty="0"/>
              <a:t>Withdrawal from friends, family and/or activities once enjoyed</a:t>
            </a:r>
          </a:p>
          <a:p>
            <a:pPr marL="800100" lvl="1" indent="-342900">
              <a:buFont typeface="Arial" panose="020B0604020202020204" pitchFamily="34" charset="0"/>
              <a:buChar char="•"/>
            </a:pPr>
            <a:r>
              <a:rPr lang="en-US" sz="1400" dirty="0"/>
              <a:t>Anxiety or agitation</a:t>
            </a:r>
          </a:p>
          <a:p>
            <a:pPr marL="800100" lvl="1" indent="-342900">
              <a:buFont typeface="Arial" panose="020B0604020202020204" pitchFamily="34" charset="0"/>
              <a:buChar char="•"/>
            </a:pPr>
            <a:r>
              <a:rPr lang="en-US" sz="1400" dirty="0"/>
              <a:t>Changes in sleep</a:t>
            </a:r>
          </a:p>
          <a:p>
            <a:pPr marL="800100" lvl="1" indent="-342900">
              <a:buFont typeface="Arial" panose="020B0604020202020204" pitchFamily="34" charset="0"/>
              <a:buChar char="•"/>
            </a:pPr>
            <a:r>
              <a:rPr lang="en-US" sz="1400" dirty="0"/>
              <a:t>Sudden mood changes</a:t>
            </a:r>
          </a:p>
          <a:p>
            <a:pPr marL="800100" lvl="1" indent="-342900">
              <a:buFont typeface="Arial" panose="020B0604020202020204" pitchFamily="34" charset="0"/>
              <a:buChar char="•"/>
            </a:pPr>
            <a:r>
              <a:rPr lang="en-US" sz="1400" dirty="0"/>
              <a:t>No sense of purpose</a:t>
            </a:r>
          </a:p>
        </p:txBody>
      </p:sp>
      <p:sp>
        <p:nvSpPr>
          <p:cNvPr id="3" name="TextBox 2">
            <a:extLst>
              <a:ext uri="{FF2B5EF4-FFF2-40B4-BE49-F238E27FC236}">
                <a16:creationId xmlns:a16="http://schemas.microsoft.com/office/drawing/2014/main" id="{0E7144C6-6BAA-48DB-80F6-A93A4B6E188A}"/>
              </a:ext>
            </a:extLst>
          </p:cNvPr>
          <p:cNvSpPr txBox="1"/>
          <p:nvPr/>
        </p:nvSpPr>
        <p:spPr>
          <a:xfrm>
            <a:off x="4361933" y="5029527"/>
            <a:ext cx="6991868" cy="830997"/>
          </a:xfrm>
          <a:prstGeom prst="rect">
            <a:avLst/>
          </a:prstGeom>
          <a:noFill/>
        </p:spPr>
        <p:txBody>
          <a:bodyPr wrap="square" rtlCol="0">
            <a:spAutoFit/>
          </a:bodyPr>
          <a:lstStyle/>
          <a:p>
            <a:pPr algn="ctr"/>
            <a:r>
              <a:rPr lang="en-US" sz="1600" dirty="0"/>
              <a:t>If you observe one or more of these warning signs, especially if the behavior is new, has increased, or seems related to a painful event, loss or change, don’t hesitate to reach out to the person you are concerned about. </a:t>
            </a:r>
          </a:p>
        </p:txBody>
      </p:sp>
    </p:spTree>
    <p:extLst>
      <p:ext uri="{BB962C8B-B14F-4D97-AF65-F5344CB8AC3E}">
        <p14:creationId xmlns:p14="http://schemas.microsoft.com/office/powerpoint/2010/main" val="124366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1000"/>
                                        <p:tgtEl>
                                          <p:spTgt spid="8">
                                            <p:txEl>
                                              <p:pRg st="3" end="3"/>
                                            </p:txEl>
                                          </p:spTgt>
                                        </p:tgtEl>
                                      </p:cBhvr>
                                    </p:animEffect>
                                    <p:anim calcmode="lin" valueType="num">
                                      <p:cBhvr>
                                        <p:cTn id="2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1000"/>
                                        <p:tgtEl>
                                          <p:spTgt spid="3"/>
                                        </p:tgtEl>
                                      </p:cBhvr>
                                    </p:animEffect>
                                    <p:anim calcmode="lin" valueType="num">
                                      <p:cBhvr>
                                        <p:cTn id="39" dur="1000" fill="hold"/>
                                        <p:tgtEl>
                                          <p:spTgt spid="3"/>
                                        </p:tgtEl>
                                        <p:attrNameLst>
                                          <p:attrName>ppt_x</p:attrName>
                                        </p:attrNameLst>
                                      </p:cBhvr>
                                      <p:tavLst>
                                        <p:tav tm="0">
                                          <p:val>
                                            <p:strVal val="#ppt_x"/>
                                          </p:val>
                                        </p:tav>
                                        <p:tav tm="100000">
                                          <p:val>
                                            <p:strVal val="#ppt_x"/>
                                          </p:val>
                                        </p:tav>
                                      </p:tavLst>
                                    </p:anim>
                                    <p:anim calcmode="lin" valueType="num">
                                      <p:cBhvr>
                                        <p:cTn id="4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E2A18D-8918-4C2E-9219-335B1244FC0D}"/>
              </a:ext>
            </a:extLst>
          </p:cNvPr>
          <p:cNvSpPr>
            <a:spLocks noGrp="1"/>
          </p:cNvSpPr>
          <p:nvPr>
            <p:ph type="title"/>
          </p:nvPr>
        </p:nvSpPr>
        <p:spPr>
          <a:xfrm>
            <a:off x="4385181" y="457127"/>
            <a:ext cx="7226446" cy="469799"/>
          </a:xfrm>
        </p:spPr>
        <p:txBody>
          <a:bodyPr>
            <a:normAutofit fontScale="90000"/>
          </a:bodyPr>
          <a:lstStyle/>
          <a:p>
            <a:pPr algn="ctr"/>
            <a:r>
              <a:rPr lang="en-US" sz="3200" b="1" dirty="0"/>
              <a:t>400 Points</a:t>
            </a:r>
          </a:p>
        </p:txBody>
      </p:sp>
      <p:sp>
        <p:nvSpPr>
          <p:cNvPr id="8" name="Content Placeholder 2">
            <a:extLst>
              <a:ext uri="{FF2B5EF4-FFF2-40B4-BE49-F238E27FC236}">
                <a16:creationId xmlns:a16="http://schemas.microsoft.com/office/drawing/2014/main" id="{1212588E-2D90-4618-AC81-6FB06086CBD6}"/>
              </a:ext>
            </a:extLst>
          </p:cNvPr>
          <p:cNvSpPr>
            <a:spLocks noGrp="1"/>
          </p:cNvSpPr>
          <p:nvPr>
            <p:ph idx="1"/>
          </p:nvPr>
        </p:nvSpPr>
        <p:spPr>
          <a:xfrm>
            <a:off x="4267171" y="926926"/>
            <a:ext cx="7344456" cy="3281819"/>
          </a:xfrm>
        </p:spPr>
        <p:txBody>
          <a:bodyPr>
            <a:normAutofit/>
          </a:bodyPr>
          <a:lstStyle/>
          <a:p>
            <a:pPr marL="0" indent="0" algn="ctr">
              <a:buNone/>
            </a:pPr>
            <a:r>
              <a:rPr lang="en-US" sz="1800" b="1" dirty="0"/>
              <a:t>Before starting a conversation with someone you are concerned about there are several things you can do to prepare, name one of them. </a:t>
            </a:r>
          </a:p>
          <a:p>
            <a:pPr marL="0" indent="0" algn="ctr">
              <a:buNone/>
            </a:pPr>
            <a:endParaRPr lang="en-US" sz="2000" dirty="0"/>
          </a:p>
          <a:p>
            <a:pPr marL="0" indent="0" algn="ctr">
              <a:buNone/>
            </a:pPr>
            <a:r>
              <a:rPr lang="en-US" sz="1800" u="sng" dirty="0"/>
              <a:t>ANSWER</a:t>
            </a:r>
            <a:r>
              <a:rPr lang="en-US" sz="1800" dirty="0"/>
              <a:t>: See list below.</a:t>
            </a:r>
          </a:p>
        </p:txBody>
      </p:sp>
      <p:sp>
        <p:nvSpPr>
          <p:cNvPr id="9" name="TextBox 8">
            <a:extLst>
              <a:ext uri="{FF2B5EF4-FFF2-40B4-BE49-F238E27FC236}">
                <a16:creationId xmlns:a16="http://schemas.microsoft.com/office/drawing/2014/main" id="{C29A2181-EBAF-451C-A6D8-453EB18CB0FD}"/>
              </a:ext>
            </a:extLst>
          </p:cNvPr>
          <p:cNvSpPr txBox="1"/>
          <p:nvPr/>
        </p:nvSpPr>
        <p:spPr>
          <a:xfrm>
            <a:off x="4385181" y="5899276"/>
            <a:ext cx="7226446" cy="553998"/>
          </a:xfrm>
          <a:prstGeom prst="rect">
            <a:avLst/>
          </a:prstGeom>
          <a:noFill/>
        </p:spPr>
        <p:txBody>
          <a:bodyPr wrap="square" rtlCol="0">
            <a:spAutoFit/>
          </a:bodyPr>
          <a:lstStyle/>
          <a:p>
            <a:pPr algn="ctr"/>
            <a:r>
              <a:rPr lang="en-US" sz="1500" dirty="0"/>
              <a:t>To learn more about having a conversation with someone you are concerned about visit: </a:t>
            </a:r>
            <a:r>
              <a:rPr lang="en-US" sz="1500" dirty="0">
                <a:hlinkClick r:id="rId4"/>
              </a:rPr>
              <a:t>www.SuicideIsPreventable.org</a:t>
            </a:r>
            <a:endParaRPr lang="en-US" sz="1500" dirty="0"/>
          </a:p>
        </p:txBody>
      </p:sp>
      <p:grpSp>
        <p:nvGrpSpPr>
          <p:cNvPr id="10" name="Group 9">
            <a:extLst>
              <a:ext uri="{FF2B5EF4-FFF2-40B4-BE49-F238E27FC236}">
                <a16:creationId xmlns:a16="http://schemas.microsoft.com/office/drawing/2014/main" id="{6D8C358F-96B0-41F7-A5A2-215435FA3613}"/>
              </a:ext>
            </a:extLst>
          </p:cNvPr>
          <p:cNvGrpSpPr/>
          <p:nvPr/>
        </p:nvGrpSpPr>
        <p:grpSpPr>
          <a:xfrm>
            <a:off x="6112759" y="1624157"/>
            <a:ext cx="3653280" cy="205565"/>
            <a:chOff x="6227905" y="2793904"/>
            <a:chExt cx="3653280" cy="205565"/>
          </a:xfrm>
        </p:grpSpPr>
        <p:pic>
          <p:nvPicPr>
            <p:cNvPr id="11" name="Content Placeholder 4" descr="A picture containing room, drawing&#10;&#10;Description automatically generated">
              <a:extLst>
                <a:ext uri="{FF2B5EF4-FFF2-40B4-BE49-F238E27FC236}">
                  <a16:creationId xmlns:a16="http://schemas.microsoft.com/office/drawing/2014/main" id="{BDFBEF05-E286-42CA-8FEA-8428B413DC16}"/>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616BC1B9-6D0C-4D87-A6C9-1FAAC4ECEAFC}"/>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7" name="Content Placeholder 4" descr="A picture containing room, drawing&#10;&#10;Description automatically generated">
              <a:extLst>
                <a:ext uri="{FF2B5EF4-FFF2-40B4-BE49-F238E27FC236}">
                  <a16:creationId xmlns:a16="http://schemas.microsoft.com/office/drawing/2014/main" id="{E963B02D-12C6-4271-AC33-F6430B9ED56B}"/>
                </a:ext>
              </a:extLst>
            </p:cNvPr>
            <p:cNvPicPr>
              <a:picLocks noChangeAspect="1"/>
            </p:cNvPicPr>
            <p:nvPr/>
          </p:nvPicPr>
          <p:blipFill>
            <a:blip r:embed="rId5"/>
            <a:stretch>
              <a:fillRect/>
            </a:stretch>
          </p:blipFill>
          <p:spPr>
            <a:xfrm>
              <a:off x="7936537" y="2793906"/>
              <a:ext cx="236017" cy="205563"/>
            </a:xfrm>
            <a:prstGeom prst="rect">
              <a:avLst/>
            </a:prstGeom>
          </p:spPr>
        </p:pic>
      </p:grpSp>
      <p:sp>
        <p:nvSpPr>
          <p:cNvPr id="2" name="TextBox 1">
            <a:extLst>
              <a:ext uri="{FF2B5EF4-FFF2-40B4-BE49-F238E27FC236}">
                <a16:creationId xmlns:a16="http://schemas.microsoft.com/office/drawing/2014/main" id="{7A57846F-6532-4F54-8E8A-CE1217BDDCD5}"/>
              </a:ext>
            </a:extLst>
          </p:cNvPr>
          <p:cNvSpPr txBox="1"/>
          <p:nvPr/>
        </p:nvSpPr>
        <p:spPr>
          <a:xfrm>
            <a:off x="3907971" y="2514854"/>
            <a:ext cx="7703656" cy="3093154"/>
          </a:xfrm>
          <a:prstGeom prst="rect">
            <a:avLst/>
          </a:prstGeom>
          <a:noFill/>
        </p:spPr>
        <p:txBody>
          <a:bodyPr wrap="square" numCol="2" rtlCol="0">
            <a:spAutoFit/>
          </a:bodyPr>
          <a:lstStyle/>
          <a:p>
            <a:pPr marL="800100" lvl="1" indent="-342900">
              <a:buFont typeface="Arial" panose="020B0604020202020204" pitchFamily="34" charset="0"/>
              <a:buChar char="•"/>
            </a:pPr>
            <a:r>
              <a:rPr lang="en-US" sz="1500" dirty="0"/>
              <a:t>Prepare a list of the behaviors you have been observing that have been worrying you</a:t>
            </a:r>
          </a:p>
          <a:p>
            <a:pPr marL="800100" lvl="1" indent="-342900">
              <a:buFont typeface="Arial" panose="020B0604020202020204" pitchFamily="34" charset="0"/>
              <a:buChar char="•"/>
            </a:pPr>
            <a:r>
              <a:rPr lang="en-US" sz="1500" dirty="0"/>
              <a:t>Practice what you will say</a:t>
            </a:r>
          </a:p>
          <a:p>
            <a:pPr marL="800100" lvl="1" indent="-342900">
              <a:buFont typeface="Arial" panose="020B0604020202020204" pitchFamily="34" charset="0"/>
              <a:buChar char="•"/>
            </a:pPr>
            <a:r>
              <a:rPr lang="en-US" sz="1500" dirty="0"/>
              <a:t>Have a list of crisis resources </a:t>
            </a:r>
          </a:p>
          <a:p>
            <a:pPr marL="800100" lvl="1" indent="-342900">
              <a:buFont typeface="Arial" panose="020B0604020202020204" pitchFamily="34" charset="0"/>
              <a:buChar char="•"/>
            </a:pPr>
            <a:endParaRPr lang="en-US" sz="1500" dirty="0"/>
          </a:p>
          <a:p>
            <a:pPr marL="800100" lvl="1" indent="-342900">
              <a:buFont typeface="Arial" panose="020B0604020202020204" pitchFamily="34" charset="0"/>
              <a:buChar char="•"/>
            </a:pPr>
            <a:endParaRPr lang="en-US" sz="1500" dirty="0"/>
          </a:p>
          <a:p>
            <a:pPr marL="800100" lvl="1" indent="-342900">
              <a:buFont typeface="Arial" panose="020B0604020202020204" pitchFamily="34" charset="0"/>
              <a:buChar char="•"/>
            </a:pPr>
            <a:endParaRPr lang="en-US" sz="1500" dirty="0"/>
          </a:p>
          <a:p>
            <a:pPr lvl="1"/>
            <a:endParaRPr lang="en-US" sz="1500" dirty="0"/>
          </a:p>
          <a:p>
            <a:pPr lvl="1"/>
            <a:endParaRPr lang="en-US" sz="1500" dirty="0"/>
          </a:p>
          <a:p>
            <a:pPr lvl="1"/>
            <a:endParaRPr lang="en-US" sz="1500" dirty="0"/>
          </a:p>
          <a:p>
            <a:pPr lvl="1"/>
            <a:endParaRPr lang="en-US" sz="1500" dirty="0"/>
          </a:p>
          <a:p>
            <a:pPr lvl="1"/>
            <a:endParaRPr lang="en-US" sz="1500" dirty="0"/>
          </a:p>
          <a:p>
            <a:pPr marL="800100" lvl="1" indent="-342900">
              <a:buFont typeface="Arial" panose="020B0604020202020204" pitchFamily="34" charset="0"/>
              <a:buChar char="•"/>
            </a:pPr>
            <a:r>
              <a:rPr lang="en-US" sz="1500" dirty="0"/>
              <a:t>Think about what you will say or do depending on how the person responds</a:t>
            </a:r>
          </a:p>
          <a:p>
            <a:pPr marL="800100" lvl="1" indent="-342900">
              <a:buFont typeface="Arial" panose="020B0604020202020204" pitchFamily="34" charset="0"/>
              <a:buChar char="•"/>
            </a:pPr>
            <a:r>
              <a:rPr lang="en-US" sz="1500" dirty="0"/>
              <a:t>Plan the conversation for a time when you won’t be in a hurry and can spend the time with the person. </a:t>
            </a:r>
          </a:p>
          <a:p>
            <a:pPr lvl="1"/>
            <a:endParaRPr lang="en-US" sz="1200" dirty="0"/>
          </a:p>
          <a:p>
            <a:pPr lvl="1"/>
            <a:endParaRPr lang="en-US" sz="1200" dirty="0"/>
          </a:p>
        </p:txBody>
      </p:sp>
      <p:sp>
        <p:nvSpPr>
          <p:cNvPr id="3" name="TextBox 2">
            <a:extLst>
              <a:ext uri="{FF2B5EF4-FFF2-40B4-BE49-F238E27FC236}">
                <a16:creationId xmlns:a16="http://schemas.microsoft.com/office/drawing/2014/main" id="{0E7144C6-6BAA-48DB-80F6-A93A4B6E188A}"/>
              </a:ext>
            </a:extLst>
          </p:cNvPr>
          <p:cNvSpPr txBox="1"/>
          <p:nvPr/>
        </p:nvSpPr>
        <p:spPr>
          <a:xfrm>
            <a:off x="4267171" y="4130680"/>
            <a:ext cx="7344456" cy="1477328"/>
          </a:xfrm>
          <a:prstGeom prst="rect">
            <a:avLst/>
          </a:prstGeom>
          <a:noFill/>
        </p:spPr>
        <p:txBody>
          <a:bodyPr wrap="square" rtlCol="0">
            <a:spAutoFit/>
          </a:bodyPr>
          <a:lstStyle/>
          <a:p>
            <a:pPr algn="ctr"/>
            <a:r>
              <a:rPr lang="en-US" sz="1500" dirty="0"/>
              <a:t>Each of us can support someone while they find their reasons for living by sharing hope and letting them know they are not alone. Our role is less about “fixing the problem” or convincing them to stay, and more about being present and listening as they search for their own reasons for living. It can feel overwhelming when a friend, colleague or loved one is thinking about suicide, but you are not alone. You can call the National Suicide Prevention Line (1-800-273-TALK) anytime for help if someone is struggling. </a:t>
            </a:r>
          </a:p>
        </p:txBody>
      </p:sp>
    </p:spTree>
    <p:extLst>
      <p:ext uri="{BB962C8B-B14F-4D97-AF65-F5344CB8AC3E}">
        <p14:creationId xmlns:p14="http://schemas.microsoft.com/office/powerpoint/2010/main" val="380737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2E2A18D-8918-4C2E-9219-335B1244FC0D}"/>
              </a:ext>
            </a:extLst>
          </p:cNvPr>
          <p:cNvSpPr>
            <a:spLocks noGrp="1"/>
          </p:cNvSpPr>
          <p:nvPr>
            <p:ph type="title"/>
          </p:nvPr>
        </p:nvSpPr>
        <p:spPr>
          <a:xfrm>
            <a:off x="4267171" y="457127"/>
            <a:ext cx="7195486" cy="583190"/>
          </a:xfrm>
        </p:spPr>
        <p:txBody>
          <a:bodyPr>
            <a:normAutofit/>
          </a:bodyPr>
          <a:lstStyle/>
          <a:p>
            <a:pPr algn="ctr"/>
            <a:r>
              <a:rPr lang="en-US" sz="3200" b="1" dirty="0"/>
              <a:t>400 Points</a:t>
            </a:r>
          </a:p>
        </p:txBody>
      </p:sp>
      <p:sp>
        <p:nvSpPr>
          <p:cNvPr id="8" name="Content Placeholder 2">
            <a:extLst>
              <a:ext uri="{FF2B5EF4-FFF2-40B4-BE49-F238E27FC236}">
                <a16:creationId xmlns:a16="http://schemas.microsoft.com/office/drawing/2014/main" id="{1212588E-2D90-4618-AC81-6FB06086CBD6}"/>
              </a:ext>
            </a:extLst>
          </p:cNvPr>
          <p:cNvSpPr>
            <a:spLocks noGrp="1"/>
          </p:cNvSpPr>
          <p:nvPr>
            <p:ph idx="1"/>
          </p:nvPr>
        </p:nvSpPr>
        <p:spPr>
          <a:xfrm>
            <a:off x="4267171" y="1041394"/>
            <a:ext cx="7195486" cy="4857882"/>
          </a:xfrm>
        </p:spPr>
        <p:txBody>
          <a:bodyPr>
            <a:normAutofit fontScale="85000" lnSpcReduction="20000"/>
          </a:bodyPr>
          <a:lstStyle/>
          <a:p>
            <a:pPr marL="0" indent="0" algn="ctr">
              <a:buNone/>
            </a:pPr>
            <a:r>
              <a:rPr lang="en-US" sz="2400" b="1" dirty="0"/>
              <a:t>What are appropriate words to use when talking about a suicide?</a:t>
            </a:r>
          </a:p>
          <a:p>
            <a:pPr marL="0" indent="0" algn="ctr">
              <a:buNone/>
            </a:pPr>
            <a:endParaRPr lang="en-US" sz="3500" b="1" dirty="0"/>
          </a:p>
          <a:p>
            <a:pPr marL="457200" lvl="1" indent="0" algn="ctr">
              <a:buNone/>
            </a:pPr>
            <a:r>
              <a:rPr lang="en-US" sz="2200" u="sng" dirty="0"/>
              <a:t>ANSWER</a:t>
            </a:r>
            <a:r>
              <a:rPr lang="en-US" sz="2200" dirty="0"/>
              <a:t>: See list below.</a:t>
            </a:r>
          </a:p>
          <a:p>
            <a:pPr marL="457200" lvl="1" indent="0">
              <a:buNone/>
            </a:pPr>
            <a:endParaRPr lang="en-US" sz="2100" dirty="0"/>
          </a:p>
          <a:p>
            <a:pPr lvl="2"/>
            <a:r>
              <a:rPr lang="en-US" sz="2100" dirty="0"/>
              <a:t>Died by suicide</a:t>
            </a:r>
          </a:p>
          <a:p>
            <a:pPr lvl="2"/>
            <a:r>
              <a:rPr lang="en-US" sz="2100" dirty="0"/>
              <a:t>Took their own life </a:t>
            </a:r>
          </a:p>
          <a:p>
            <a:pPr lvl="2"/>
            <a:r>
              <a:rPr lang="en-US" sz="2100" dirty="0"/>
              <a:t>Ended their life </a:t>
            </a:r>
          </a:p>
          <a:p>
            <a:pPr marL="457200" lvl="1" indent="0">
              <a:buNone/>
            </a:pPr>
            <a:endParaRPr lang="en-US" sz="1050" dirty="0"/>
          </a:p>
          <a:p>
            <a:pPr marL="457200" lvl="1" indent="0" algn="ctr">
              <a:buNone/>
            </a:pPr>
            <a:r>
              <a:rPr lang="en-US" sz="1800" i="1" dirty="0"/>
              <a:t>These answers do not receive points: </a:t>
            </a:r>
          </a:p>
          <a:p>
            <a:pPr marL="457200" lvl="1" indent="0" algn="ctr">
              <a:buNone/>
            </a:pPr>
            <a:r>
              <a:rPr lang="en-US" sz="1800" i="1" dirty="0"/>
              <a:t>Committed suicide or successfully completed suicide. </a:t>
            </a:r>
          </a:p>
          <a:p>
            <a:pPr marL="457200" lvl="1" indent="0">
              <a:buNone/>
            </a:pPr>
            <a:endParaRPr lang="en-US" sz="1100" dirty="0"/>
          </a:p>
          <a:p>
            <a:pPr marL="0" indent="0" algn="ctr">
              <a:buNone/>
            </a:pPr>
            <a:r>
              <a:rPr lang="en-US" sz="2100" dirty="0"/>
              <a:t>When it comes to suicide prevention, the terms, phrases and words we use can have a significant impact on the way messages are received. Messages can encourage someone to seek help and reach out, or they can push people further from the support they need. The suicide prevention community is trying to clarify the ways we all refer to actions related to suicide to better support help-seeking behavior among those that are at risk. It is recommended to avoid terms that place shame or guilt on the individuals or survivors of suicide loss such as saying he or she committed suicide.  </a:t>
            </a:r>
          </a:p>
        </p:txBody>
      </p:sp>
      <p:sp>
        <p:nvSpPr>
          <p:cNvPr id="9" name="TextBox 8">
            <a:extLst>
              <a:ext uri="{FF2B5EF4-FFF2-40B4-BE49-F238E27FC236}">
                <a16:creationId xmlns:a16="http://schemas.microsoft.com/office/drawing/2014/main" id="{C29A2181-EBAF-451C-A6D8-453EB18CB0FD}"/>
              </a:ext>
            </a:extLst>
          </p:cNvPr>
          <p:cNvSpPr txBox="1"/>
          <p:nvPr/>
        </p:nvSpPr>
        <p:spPr>
          <a:xfrm>
            <a:off x="4267171" y="5899276"/>
            <a:ext cx="7195486" cy="523220"/>
          </a:xfrm>
          <a:prstGeom prst="rect">
            <a:avLst/>
          </a:prstGeom>
          <a:noFill/>
        </p:spPr>
        <p:txBody>
          <a:bodyPr wrap="square" rtlCol="0">
            <a:spAutoFit/>
          </a:bodyPr>
          <a:lstStyle/>
          <a:p>
            <a:pPr algn="ctr"/>
            <a:r>
              <a:rPr lang="en-US" sz="1400" dirty="0"/>
              <a:t>To find trainings near you visit the Reach Out section of California’s Suicide Prevention Campaign: </a:t>
            </a:r>
            <a:r>
              <a:rPr lang="en-US" sz="1400" dirty="0">
                <a:hlinkClick r:id="rId4"/>
              </a:rPr>
              <a:t>www.SuicideIsPreventable.org</a:t>
            </a:r>
            <a:endParaRPr lang="en-US" sz="1400" dirty="0"/>
          </a:p>
        </p:txBody>
      </p:sp>
      <p:grpSp>
        <p:nvGrpSpPr>
          <p:cNvPr id="10" name="Group 9">
            <a:extLst>
              <a:ext uri="{FF2B5EF4-FFF2-40B4-BE49-F238E27FC236}">
                <a16:creationId xmlns:a16="http://schemas.microsoft.com/office/drawing/2014/main" id="{6D8C358F-96B0-41F7-A5A2-215435FA3613}"/>
              </a:ext>
            </a:extLst>
          </p:cNvPr>
          <p:cNvGrpSpPr/>
          <p:nvPr/>
        </p:nvGrpSpPr>
        <p:grpSpPr>
          <a:xfrm>
            <a:off x="5995470" y="1482319"/>
            <a:ext cx="3653280" cy="205565"/>
            <a:chOff x="6227905" y="2793904"/>
            <a:chExt cx="3653280" cy="205565"/>
          </a:xfrm>
        </p:grpSpPr>
        <p:pic>
          <p:nvPicPr>
            <p:cNvPr id="11" name="Content Placeholder 4" descr="A picture containing room, drawing&#10;&#10;Description automatically generated">
              <a:extLst>
                <a:ext uri="{FF2B5EF4-FFF2-40B4-BE49-F238E27FC236}">
                  <a16:creationId xmlns:a16="http://schemas.microsoft.com/office/drawing/2014/main" id="{BDFBEF05-E286-42CA-8FEA-8428B413DC16}"/>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616BC1B9-6D0C-4D87-A6C9-1FAAC4ECEAFC}"/>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7" name="Content Placeholder 4" descr="A picture containing room, drawing&#10;&#10;Description automatically generated">
              <a:extLst>
                <a:ext uri="{FF2B5EF4-FFF2-40B4-BE49-F238E27FC236}">
                  <a16:creationId xmlns:a16="http://schemas.microsoft.com/office/drawing/2014/main" id="{E963B02D-12C6-4271-AC33-F6430B9ED56B}"/>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205945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xEl>
                                              <p:pRg st="6" end="6"/>
                                            </p:txEl>
                                          </p:spTgt>
                                        </p:tgtEl>
                                        <p:attrNameLst>
                                          <p:attrName>style.visibility</p:attrName>
                                        </p:attrNameLst>
                                      </p:cBhvr>
                                      <p:to>
                                        <p:strVal val="visible"/>
                                      </p:to>
                                    </p:set>
                                    <p:animEffect transition="in" filter="fade">
                                      <p:cBhvr>
                                        <p:cTn id="34" dur="1000"/>
                                        <p:tgtEl>
                                          <p:spTgt spid="8">
                                            <p:txEl>
                                              <p:pRg st="6" end="6"/>
                                            </p:txEl>
                                          </p:spTgt>
                                        </p:tgtEl>
                                      </p:cBhvr>
                                    </p:animEffect>
                                    <p:anim calcmode="lin" valueType="num">
                                      <p:cBhvr>
                                        <p:cTn id="35"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xEl>
                                              <p:pRg st="8" end="8"/>
                                            </p:txEl>
                                          </p:spTgt>
                                        </p:tgtEl>
                                        <p:attrNameLst>
                                          <p:attrName>style.visibility</p:attrName>
                                        </p:attrNameLst>
                                      </p:cBhvr>
                                      <p:to>
                                        <p:strVal val="visible"/>
                                      </p:to>
                                    </p:set>
                                    <p:animEffect transition="in" filter="fade">
                                      <p:cBhvr>
                                        <p:cTn id="41" dur="1000"/>
                                        <p:tgtEl>
                                          <p:spTgt spid="8">
                                            <p:txEl>
                                              <p:pRg st="8" end="8"/>
                                            </p:txEl>
                                          </p:spTgt>
                                        </p:tgtEl>
                                      </p:cBhvr>
                                    </p:animEffect>
                                    <p:anim calcmode="lin" valueType="num">
                                      <p:cBhvr>
                                        <p:cTn id="42"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8" end="8"/>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8">
                                            <p:txEl>
                                              <p:pRg st="9" end="9"/>
                                            </p:txEl>
                                          </p:spTgt>
                                        </p:tgtEl>
                                        <p:attrNameLst>
                                          <p:attrName>style.visibility</p:attrName>
                                        </p:attrNameLst>
                                      </p:cBhvr>
                                      <p:to>
                                        <p:strVal val="visible"/>
                                      </p:to>
                                    </p:set>
                                    <p:animEffect transition="in" filter="fade">
                                      <p:cBhvr>
                                        <p:cTn id="46" dur="1000"/>
                                        <p:tgtEl>
                                          <p:spTgt spid="8">
                                            <p:txEl>
                                              <p:pRg st="9" end="9"/>
                                            </p:txEl>
                                          </p:spTgt>
                                        </p:tgtEl>
                                      </p:cBhvr>
                                    </p:animEffect>
                                    <p:anim calcmode="lin" valueType="num">
                                      <p:cBhvr>
                                        <p:cTn id="47" dur="10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
                                            <p:txEl>
                                              <p:pRg st="11" end="11"/>
                                            </p:txEl>
                                          </p:spTgt>
                                        </p:tgtEl>
                                        <p:attrNameLst>
                                          <p:attrName>style.visibility</p:attrName>
                                        </p:attrNameLst>
                                      </p:cBhvr>
                                      <p:to>
                                        <p:strVal val="visible"/>
                                      </p:to>
                                    </p:set>
                                    <p:animEffect transition="in" filter="fade">
                                      <p:cBhvr>
                                        <p:cTn id="53" dur="1000"/>
                                        <p:tgtEl>
                                          <p:spTgt spid="8">
                                            <p:txEl>
                                              <p:pRg st="11" end="11"/>
                                            </p:txEl>
                                          </p:spTgt>
                                        </p:tgtEl>
                                      </p:cBhvr>
                                    </p:animEffect>
                                    <p:anim calcmode="lin" valueType="num">
                                      <p:cBhvr>
                                        <p:cTn id="54" dur="1000" fill="hold"/>
                                        <p:tgtEl>
                                          <p:spTgt spid="8">
                                            <p:txEl>
                                              <p:pRg st="11" end="11"/>
                                            </p:txEl>
                                          </p:spTgt>
                                        </p:tgtEl>
                                        <p:attrNameLst>
                                          <p:attrName>ppt_x</p:attrName>
                                        </p:attrNameLst>
                                      </p:cBhvr>
                                      <p:tavLst>
                                        <p:tav tm="0">
                                          <p:val>
                                            <p:strVal val="#ppt_x"/>
                                          </p:val>
                                        </p:tav>
                                        <p:tav tm="100000">
                                          <p:val>
                                            <p:strVal val="#ppt_x"/>
                                          </p:val>
                                        </p:tav>
                                      </p:tavLst>
                                    </p:anim>
                                    <p:anim calcmode="lin" valueType="num">
                                      <p:cBhvr>
                                        <p:cTn id="55" dur="1000" fill="hold"/>
                                        <p:tgtEl>
                                          <p:spTgt spid="8">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332EC7-46BD-4D8A-A0FB-0CA09B47289F}"/>
              </a:ext>
            </a:extLst>
          </p:cNvPr>
          <p:cNvPicPr>
            <a:picLocks noChangeAspect="1"/>
          </p:cNvPicPr>
          <p:nvPr/>
        </p:nvPicPr>
        <p:blipFill>
          <a:blip r:embed="rId4"/>
          <a:stretch>
            <a:fillRect/>
          </a:stretch>
        </p:blipFill>
        <p:spPr>
          <a:xfrm>
            <a:off x="3888483" y="468045"/>
            <a:ext cx="7665230" cy="1430727"/>
          </a:xfrm>
          <a:prstGeom prst="rect">
            <a:avLst/>
          </a:prstGeom>
        </p:spPr>
      </p:pic>
      <p:pic>
        <p:nvPicPr>
          <p:cNvPr id="4" name="Picture 3">
            <a:extLst>
              <a:ext uri="{FF2B5EF4-FFF2-40B4-BE49-F238E27FC236}">
                <a16:creationId xmlns:a16="http://schemas.microsoft.com/office/drawing/2014/main" id="{557B00F0-483D-4722-A64F-D690965F87BA}"/>
              </a:ext>
            </a:extLst>
          </p:cNvPr>
          <p:cNvPicPr>
            <a:picLocks noChangeAspect="1"/>
          </p:cNvPicPr>
          <p:nvPr/>
        </p:nvPicPr>
        <p:blipFill>
          <a:blip r:embed="rId5"/>
          <a:stretch>
            <a:fillRect/>
          </a:stretch>
        </p:blipFill>
        <p:spPr>
          <a:xfrm>
            <a:off x="3888483" y="1859240"/>
            <a:ext cx="7665230" cy="3815351"/>
          </a:xfrm>
          <a:prstGeom prst="rect">
            <a:avLst/>
          </a:prstGeom>
        </p:spPr>
      </p:pic>
    </p:spTree>
    <p:extLst>
      <p:ext uri="{BB962C8B-B14F-4D97-AF65-F5344CB8AC3E}">
        <p14:creationId xmlns:p14="http://schemas.microsoft.com/office/powerpoint/2010/main" val="1939761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FBC9-85D1-384D-B712-B189930DCB50}"/>
              </a:ext>
            </a:extLst>
          </p:cNvPr>
          <p:cNvSpPr>
            <a:spLocks noGrp="1"/>
          </p:cNvSpPr>
          <p:nvPr>
            <p:ph type="title"/>
          </p:nvPr>
        </p:nvSpPr>
        <p:spPr>
          <a:xfrm>
            <a:off x="3607496" y="2103437"/>
            <a:ext cx="7916449" cy="1325563"/>
          </a:xfrm>
        </p:spPr>
        <p:txBody>
          <a:bodyPr/>
          <a:lstStyle/>
          <a:p>
            <a:r>
              <a:rPr lang="en-US" dirty="0">
                <a:solidFill>
                  <a:schemeClr val="bg1"/>
                </a:solidFill>
              </a:rPr>
              <a:t>Substance Use/Recovery Category</a:t>
            </a:r>
          </a:p>
        </p:txBody>
      </p:sp>
    </p:spTree>
    <p:extLst>
      <p:ext uri="{BB962C8B-B14F-4D97-AF65-F5344CB8AC3E}">
        <p14:creationId xmlns:p14="http://schemas.microsoft.com/office/powerpoint/2010/main" val="3568594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584524" y="494709"/>
            <a:ext cx="6899905" cy="931319"/>
          </a:xfrm>
        </p:spPr>
        <p:txBody>
          <a:bodyPr>
            <a:normAutofit/>
          </a:bodyPr>
          <a:lstStyle/>
          <a:p>
            <a:pPr algn="ctr"/>
            <a:r>
              <a:rPr lang="en-US" sz="3200" b="1" dirty="0"/>
              <a:t>100 Points</a:t>
            </a:r>
          </a:p>
        </p:txBody>
      </p:sp>
      <p:sp>
        <p:nvSpPr>
          <p:cNvPr id="8" name="Content Placeholder 2">
            <a:extLst>
              <a:ext uri="{FF2B5EF4-FFF2-40B4-BE49-F238E27FC236}">
                <a16:creationId xmlns:a16="http://schemas.microsoft.com/office/drawing/2014/main" id="{06562EAD-FB8D-4B9A-B1C9-F76B0AA597E3}"/>
              </a:ext>
            </a:extLst>
          </p:cNvPr>
          <p:cNvSpPr txBox="1">
            <a:spLocks/>
          </p:cNvSpPr>
          <p:nvPr/>
        </p:nvSpPr>
        <p:spPr>
          <a:xfrm>
            <a:off x="4584525" y="1426028"/>
            <a:ext cx="6899904" cy="44735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What is the name of the mutual support program for people whose lives have been affected by someone else’s drinking?</a:t>
            </a:r>
          </a:p>
          <a:p>
            <a:pPr marL="0" indent="0" algn="ctr">
              <a:buFont typeface="Arial" panose="020B0604020202020204" pitchFamily="34" charset="0"/>
              <a:buNone/>
            </a:pPr>
            <a:endParaRPr lang="en-US" sz="5400" b="1" dirty="0"/>
          </a:p>
          <a:p>
            <a:pPr marL="457200" lvl="1" indent="0" algn="ctr">
              <a:buFont typeface="Arial" panose="020B0604020202020204" pitchFamily="34" charset="0"/>
              <a:buNone/>
            </a:pPr>
            <a:r>
              <a:rPr lang="en-US" sz="2200" u="sng" dirty="0"/>
              <a:t>ANSWER</a:t>
            </a:r>
            <a:r>
              <a:rPr lang="en-US" sz="2200" dirty="0"/>
              <a:t>: Al-Anon</a:t>
            </a:r>
          </a:p>
          <a:p>
            <a:pPr marL="457200" lvl="1" indent="0" algn="ctr">
              <a:buFont typeface="Arial" panose="020B0604020202020204" pitchFamily="34" charset="0"/>
              <a:buNone/>
            </a:pPr>
            <a:endParaRPr lang="en-US" sz="2200" dirty="0"/>
          </a:p>
          <a:p>
            <a:pPr marL="457200" lvl="1" indent="0" algn="ctr">
              <a:buFont typeface="Arial" panose="020B0604020202020204" pitchFamily="34" charset="0"/>
              <a:buNone/>
            </a:pPr>
            <a:r>
              <a:rPr lang="en-US" sz="2200" dirty="0"/>
              <a:t>Al-Anon is one of the oldest and largest support groups in the world for friends and family who have been affected by a loved one’s drinking. </a:t>
            </a:r>
          </a:p>
          <a:p>
            <a:pPr marL="457200" lvl="1" indent="0" algn="ctr">
              <a:buFont typeface="Arial" panose="020B0604020202020204" pitchFamily="34" charset="0"/>
              <a:buNone/>
            </a:pPr>
            <a:endParaRPr lang="en-US" sz="2200" dirty="0"/>
          </a:p>
          <a:p>
            <a:pPr marL="457200" lvl="1" indent="0">
              <a:buFont typeface="Arial" panose="020B0604020202020204" pitchFamily="34" charset="0"/>
              <a:buNone/>
            </a:pPr>
            <a:endParaRPr lang="en-US" sz="1100" dirty="0"/>
          </a:p>
          <a:p>
            <a:pPr marL="457200" lvl="1" indent="0">
              <a:buFont typeface="Arial" panose="020B0604020202020204" pitchFamily="34" charset="0"/>
              <a:buNone/>
            </a:pPr>
            <a:endParaRPr lang="en-US" sz="1100" dirty="0"/>
          </a:p>
        </p:txBody>
      </p:sp>
      <p:grpSp>
        <p:nvGrpSpPr>
          <p:cNvPr id="15" name="Group 14">
            <a:extLst>
              <a:ext uri="{FF2B5EF4-FFF2-40B4-BE49-F238E27FC236}">
                <a16:creationId xmlns:a16="http://schemas.microsoft.com/office/drawing/2014/main" id="{97DA7A90-EDE6-435C-BE39-519BFA59FAF1}"/>
              </a:ext>
            </a:extLst>
          </p:cNvPr>
          <p:cNvGrpSpPr/>
          <p:nvPr/>
        </p:nvGrpSpPr>
        <p:grpSpPr>
          <a:xfrm>
            <a:off x="6187109" y="2868930"/>
            <a:ext cx="3694734" cy="239565"/>
            <a:chOff x="6123062" y="2001461"/>
            <a:chExt cx="3694734" cy="239565"/>
          </a:xfrm>
        </p:grpSpPr>
        <p:pic>
          <p:nvPicPr>
            <p:cNvPr id="6" name="Content Placeholder 4" descr="A picture containing drawing&#10;&#10;Description automatically generated">
              <a:extLst>
                <a:ext uri="{FF2B5EF4-FFF2-40B4-BE49-F238E27FC236}">
                  <a16:creationId xmlns:a16="http://schemas.microsoft.com/office/drawing/2014/main" id="{70411462-1610-9945-8F69-7D7DDFD1AF46}"/>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7" name="Content Placeholder 4" descr="A picture containing drawing&#10;&#10;Description automatically generated">
              <a:extLst>
                <a:ext uri="{FF2B5EF4-FFF2-40B4-BE49-F238E27FC236}">
                  <a16:creationId xmlns:a16="http://schemas.microsoft.com/office/drawing/2014/main" id="{722F335B-DD55-6347-AB80-DD12F84F369C}"/>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4" name="Content Placeholder 4" descr="A picture containing drawing&#10;&#10;Description automatically generated">
              <a:extLst>
                <a:ext uri="{FF2B5EF4-FFF2-40B4-BE49-F238E27FC236}">
                  <a16:creationId xmlns:a16="http://schemas.microsoft.com/office/drawing/2014/main" id="{05380583-EA62-4E7C-9438-25B5EFAD0591}"/>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18" name="TextBox 17">
            <a:extLst>
              <a:ext uri="{FF2B5EF4-FFF2-40B4-BE49-F238E27FC236}">
                <a16:creationId xmlns:a16="http://schemas.microsoft.com/office/drawing/2014/main" id="{C3DDF5B9-DE6A-4F11-B96A-2BC37663DB41}"/>
              </a:ext>
            </a:extLst>
          </p:cNvPr>
          <p:cNvSpPr txBox="1"/>
          <p:nvPr/>
        </p:nvSpPr>
        <p:spPr>
          <a:xfrm>
            <a:off x="4584524" y="5899614"/>
            <a:ext cx="6899905" cy="307777"/>
          </a:xfrm>
          <a:prstGeom prst="rect">
            <a:avLst/>
          </a:prstGeom>
          <a:noFill/>
        </p:spPr>
        <p:txBody>
          <a:bodyPr wrap="square" rtlCol="0">
            <a:spAutoFit/>
          </a:bodyPr>
          <a:lstStyle/>
          <a:p>
            <a:pPr algn="ctr"/>
            <a:r>
              <a:rPr lang="en-US" sz="1400" dirty="0"/>
              <a:t>You can search for local meeting at </a:t>
            </a:r>
            <a:r>
              <a:rPr lang="en-US" sz="1400" dirty="0">
                <a:hlinkClick r:id="rId5"/>
              </a:rPr>
              <a:t>www.al-anon.org/al-anon-meetings</a:t>
            </a:r>
            <a:endParaRPr lang="en-US" sz="1400" dirty="0"/>
          </a:p>
        </p:txBody>
      </p:sp>
    </p:spTree>
    <p:extLst>
      <p:ext uri="{BB962C8B-B14F-4D97-AF65-F5344CB8AC3E}">
        <p14:creationId xmlns:p14="http://schemas.microsoft.com/office/powerpoint/2010/main" val="197886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1000"/>
                                        <p:tgtEl>
                                          <p:spTgt spid="8">
                                            <p:txEl>
                                              <p:pRg st="4" end="4"/>
                                            </p:txEl>
                                          </p:spTgt>
                                        </p:tgtEl>
                                      </p:cBhvr>
                                    </p:animEffect>
                                    <p:anim calcmode="lin" valueType="num">
                                      <p:cBhvr>
                                        <p:cTn id="2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332513" y="818076"/>
            <a:ext cx="7304315" cy="615634"/>
          </a:xfrm>
        </p:spPr>
        <p:txBody>
          <a:bodyPr>
            <a:normAutofit/>
          </a:bodyPr>
          <a:lstStyle/>
          <a:p>
            <a:pPr algn="ctr"/>
            <a:r>
              <a:rPr lang="en-US" sz="3200" b="1" dirty="0"/>
              <a:t>100 Points</a:t>
            </a:r>
          </a:p>
        </p:txBody>
      </p:sp>
      <p:sp>
        <p:nvSpPr>
          <p:cNvPr id="8" name="Content Placeholder 2">
            <a:extLst>
              <a:ext uri="{FF2B5EF4-FFF2-40B4-BE49-F238E27FC236}">
                <a16:creationId xmlns:a16="http://schemas.microsoft.com/office/drawing/2014/main" id="{06562EAD-FB8D-4B9A-B1C9-F76B0AA597E3}"/>
              </a:ext>
            </a:extLst>
          </p:cNvPr>
          <p:cNvSpPr txBox="1">
            <a:spLocks/>
          </p:cNvSpPr>
          <p:nvPr/>
        </p:nvSpPr>
        <p:spPr>
          <a:xfrm>
            <a:off x="4332514" y="1433710"/>
            <a:ext cx="7304315" cy="29718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a:t>In what month is National Recovery Month celebrated?</a:t>
            </a:r>
          </a:p>
          <a:p>
            <a:pPr marL="457200" lvl="1" indent="0" algn="ctr">
              <a:buFont typeface="Arial" panose="020B0604020202020204" pitchFamily="34" charset="0"/>
              <a:buNone/>
            </a:pPr>
            <a:endParaRPr lang="en-US" sz="4800" b="1" u="sng" dirty="0"/>
          </a:p>
          <a:p>
            <a:pPr marL="457200" lvl="1" indent="0" algn="ctr">
              <a:buFont typeface="Arial" panose="020B0604020202020204" pitchFamily="34" charset="0"/>
              <a:buNone/>
            </a:pPr>
            <a:r>
              <a:rPr lang="en-US" sz="2200" u="sng" dirty="0"/>
              <a:t>ANSWER</a:t>
            </a:r>
            <a:r>
              <a:rPr lang="en-US" sz="2200" dirty="0"/>
              <a:t>: September</a:t>
            </a:r>
          </a:p>
          <a:p>
            <a:pPr marL="457200" lvl="1" indent="0" algn="ctr">
              <a:buFont typeface="Arial" panose="020B0604020202020204" pitchFamily="34" charset="0"/>
              <a:buNone/>
            </a:pPr>
            <a:endParaRPr lang="en-US" sz="1400" dirty="0"/>
          </a:p>
          <a:p>
            <a:pPr marL="457200" lvl="1" indent="0" algn="ctr">
              <a:buFont typeface="Arial" panose="020B0604020202020204" pitchFamily="34" charset="0"/>
              <a:buNone/>
            </a:pPr>
            <a:r>
              <a:rPr lang="en-US" sz="2000" dirty="0"/>
              <a:t>Every September, the Substance Abuse Mental Health Services Administration (SAMHSA) sponsors Recovery Month to increase awareness and understanding of mental and substance use disorders and celebrate the people who recover. </a:t>
            </a:r>
          </a:p>
          <a:p>
            <a:pPr marL="457200" lvl="1" indent="0">
              <a:buFont typeface="Arial" panose="020B0604020202020204" pitchFamily="34" charset="0"/>
              <a:buNone/>
            </a:pPr>
            <a:endParaRPr lang="en-US" sz="1100" dirty="0"/>
          </a:p>
          <a:p>
            <a:pPr marL="457200" lvl="1" indent="0">
              <a:buFont typeface="Arial" panose="020B0604020202020204" pitchFamily="34" charset="0"/>
              <a:buNone/>
            </a:pPr>
            <a:endParaRPr lang="en-US" sz="1100" dirty="0"/>
          </a:p>
        </p:txBody>
      </p:sp>
      <p:grpSp>
        <p:nvGrpSpPr>
          <p:cNvPr id="15" name="Group 14">
            <a:extLst>
              <a:ext uri="{FF2B5EF4-FFF2-40B4-BE49-F238E27FC236}">
                <a16:creationId xmlns:a16="http://schemas.microsoft.com/office/drawing/2014/main" id="{97DA7A90-EDE6-435C-BE39-519BFA59FAF1}"/>
              </a:ext>
            </a:extLst>
          </p:cNvPr>
          <p:cNvGrpSpPr/>
          <p:nvPr/>
        </p:nvGrpSpPr>
        <p:grpSpPr>
          <a:xfrm>
            <a:off x="6137304" y="1877463"/>
            <a:ext cx="3694734" cy="239565"/>
            <a:chOff x="6123062" y="2001461"/>
            <a:chExt cx="3694734" cy="239565"/>
          </a:xfrm>
        </p:grpSpPr>
        <p:pic>
          <p:nvPicPr>
            <p:cNvPr id="6" name="Content Placeholder 4" descr="A picture containing drawing&#10;&#10;Description automatically generated">
              <a:extLst>
                <a:ext uri="{FF2B5EF4-FFF2-40B4-BE49-F238E27FC236}">
                  <a16:creationId xmlns:a16="http://schemas.microsoft.com/office/drawing/2014/main" id="{70411462-1610-9945-8F69-7D7DDFD1AF46}"/>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7" name="Content Placeholder 4" descr="A picture containing drawing&#10;&#10;Description automatically generated">
              <a:extLst>
                <a:ext uri="{FF2B5EF4-FFF2-40B4-BE49-F238E27FC236}">
                  <a16:creationId xmlns:a16="http://schemas.microsoft.com/office/drawing/2014/main" id="{722F335B-DD55-6347-AB80-DD12F84F369C}"/>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4" name="Content Placeholder 4" descr="A picture containing drawing&#10;&#10;Description automatically generated">
              <a:extLst>
                <a:ext uri="{FF2B5EF4-FFF2-40B4-BE49-F238E27FC236}">
                  <a16:creationId xmlns:a16="http://schemas.microsoft.com/office/drawing/2014/main" id="{05380583-EA62-4E7C-9438-25B5EFAD0591}"/>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18" name="TextBox 17">
            <a:extLst>
              <a:ext uri="{FF2B5EF4-FFF2-40B4-BE49-F238E27FC236}">
                <a16:creationId xmlns:a16="http://schemas.microsoft.com/office/drawing/2014/main" id="{C3DDF5B9-DE6A-4F11-B96A-2BC37663DB41}"/>
              </a:ext>
            </a:extLst>
          </p:cNvPr>
          <p:cNvSpPr txBox="1"/>
          <p:nvPr/>
        </p:nvSpPr>
        <p:spPr>
          <a:xfrm>
            <a:off x="4061994" y="4783597"/>
            <a:ext cx="7587342" cy="523220"/>
          </a:xfrm>
          <a:prstGeom prst="rect">
            <a:avLst/>
          </a:prstGeom>
          <a:noFill/>
        </p:spPr>
        <p:txBody>
          <a:bodyPr wrap="square" rtlCol="0">
            <a:spAutoFit/>
          </a:bodyPr>
          <a:lstStyle/>
          <a:p>
            <a:pPr algn="ctr"/>
            <a:r>
              <a:rPr lang="en-US" sz="1400" dirty="0"/>
              <a:t>To learn more about Recovery Month visit: </a:t>
            </a:r>
            <a:r>
              <a:rPr lang="en-US" sz="1400" dirty="0">
                <a:hlinkClick r:id="rId5"/>
              </a:rPr>
              <a:t>www.recoverymonth.gov/</a:t>
            </a:r>
            <a:r>
              <a:rPr lang="en-US" sz="1400" dirty="0"/>
              <a:t> </a:t>
            </a:r>
          </a:p>
          <a:p>
            <a:pPr algn="ctr"/>
            <a:r>
              <a:rPr lang="en-US" sz="1400" dirty="0"/>
              <a:t>To find treatment options: </a:t>
            </a:r>
            <a:r>
              <a:rPr lang="en-US" sz="1400" dirty="0">
                <a:hlinkClick r:id="rId6"/>
              </a:rPr>
              <a:t>https://www.samhsa.gov/find-treatment</a:t>
            </a:r>
            <a:endParaRPr lang="en-US" sz="1400" dirty="0"/>
          </a:p>
        </p:txBody>
      </p:sp>
    </p:spTree>
    <p:extLst>
      <p:ext uri="{BB962C8B-B14F-4D97-AF65-F5344CB8AC3E}">
        <p14:creationId xmlns:p14="http://schemas.microsoft.com/office/powerpoint/2010/main" val="172499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1000"/>
                                        <p:tgtEl>
                                          <p:spTgt spid="8">
                                            <p:txEl>
                                              <p:pRg st="2" end="2"/>
                                            </p:txEl>
                                          </p:spTgt>
                                        </p:tgtEl>
                                      </p:cBhvr>
                                    </p:animEffect>
                                    <p:anim calcmode="lin" valueType="num">
                                      <p:cBhvr>
                                        <p:cTn id="2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4" end="4"/>
                                            </p:txEl>
                                          </p:spTgt>
                                        </p:tgtEl>
                                        <p:attrNameLst>
                                          <p:attrName>style.visibility</p:attrName>
                                        </p:attrNameLst>
                                      </p:cBhvr>
                                      <p:to>
                                        <p:strVal val="visible"/>
                                      </p:to>
                                    </p:set>
                                    <p:animEffect transition="in" filter="fade">
                                      <p:cBhvr>
                                        <p:cTn id="26" dur="1000"/>
                                        <p:tgtEl>
                                          <p:spTgt spid="8">
                                            <p:txEl>
                                              <p:pRg st="4" end="4"/>
                                            </p:txEl>
                                          </p:spTgt>
                                        </p:tgtEl>
                                      </p:cBhvr>
                                    </p:animEffect>
                                    <p:anim calcmode="lin" valueType="num">
                                      <p:cBhvr>
                                        <p:cTn id="27"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340976" y="800469"/>
            <a:ext cx="6925739" cy="615634"/>
          </a:xfrm>
        </p:spPr>
        <p:txBody>
          <a:bodyPr>
            <a:normAutofit/>
          </a:bodyPr>
          <a:lstStyle/>
          <a:p>
            <a:pPr algn="ctr"/>
            <a:r>
              <a:rPr lang="en-US" sz="3200" b="1" dirty="0"/>
              <a:t>100 Points</a:t>
            </a:r>
          </a:p>
        </p:txBody>
      </p:sp>
      <p:sp>
        <p:nvSpPr>
          <p:cNvPr id="8" name="Content Placeholder 2">
            <a:extLst>
              <a:ext uri="{FF2B5EF4-FFF2-40B4-BE49-F238E27FC236}">
                <a16:creationId xmlns:a16="http://schemas.microsoft.com/office/drawing/2014/main" id="{06562EAD-FB8D-4B9A-B1C9-F76B0AA597E3}"/>
              </a:ext>
            </a:extLst>
          </p:cNvPr>
          <p:cNvSpPr txBox="1">
            <a:spLocks/>
          </p:cNvSpPr>
          <p:nvPr/>
        </p:nvSpPr>
        <p:spPr>
          <a:xfrm>
            <a:off x="4340976" y="1561841"/>
            <a:ext cx="6925739" cy="341293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t>It is illegal for any person to operate a vehicle with a blood alcohol concentration of what?</a:t>
            </a:r>
          </a:p>
          <a:p>
            <a:pPr marL="457200" lvl="1" indent="0" algn="ctr">
              <a:buFont typeface="Arial" panose="020B0604020202020204" pitchFamily="34" charset="0"/>
              <a:buNone/>
            </a:pPr>
            <a:endParaRPr lang="en-US" sz="4800" b="1" u="sng" dirty="0"/>
          </a:p>
          <a:p>
            <a:pPr marL="457200" lvl="1" indent="0" algn="ctr">
              <a:buFont typeface="Arial" panose="020B0604020202020204" pitchFamily="34" charset="0"/>
              <a:buNone/>
            </a:pPr>
            <a:endParaRPr lang="en-US" sz="2300" b="1" u="sng" dirty="0"/>
          </a:p>
          <a:p>
            <a:pPr marL="457200" lvl="1" indent="0" algn="ctr">
              <a:buFont typeface="Arial" panose="020B0604020202020204" pitchFamily="34" charset="0"/>
              <a:buNone/>
            </a:pPr>
            <a:endParaRPr lang="en-US" sz="1300" u="sng" dirty="0"/>
          </a:p>
          <a:p>
            <a:pPr marL="457200" lvl="1" indent="0" algn="ctr">
              <a:buFont typeface="Arial" panose="020B0604020202020204" pitchFamily="34" charset="0"/>
              <a:buNone/>
            </a:pPr>
            <a:r>
              <a:rPr lang="en-US" sz="2800" u="sng" dirty="0"/>
              <a:t>ANSWER</a:t>
            </a:r>
            <a:r>
              <a:rPr lang="en-US" sz="2800" dirty="0"/>
              <a:t>: 0.08% or higher</a:t>
            </a:r>
          </a:p>
          <a:p>
            <a:pPr marL="457200" lvl="1" indent="0" algn="ctr">
              <a:buFont typeface="Arial" panose="020B0604020202020204" pitchFamily="34" charset="0"/>
              <a:buNone/>
            </a:pPr>
            <a:endParaRPr lang="en-US" sz="1400" dirty="0"/>
          </a:p>
          <a:p>
            <a:pPr marL="457200" lvl="1" indent="0" algn="ctr">
              <a:buFont typeface="Arial" panose="020B0604020202020204" pitchFamily="34" charset="0"/>
              <a:buNone/>
            </a:pPr>
            <a:r>
              <a:rPr lang="en-US" sz="2300" dirty="0"/>
              <a:t>Alcohol and/or drugs can impair your judgement, especially while driving. In California, the law also applies to driving under the influence (DUI) of alcohol or drugs. The law also extends to prescription and over-the-counter medications which can impair your ability to drive safe. </a:t>
            </a:r>
          </a:p>
        </p:txBody>
      </p:sp>
      <p:grpSp>
        <p:nvGrpSpPr>
          <p:cNvPr id="15" name="Group 14">
            <a:extLst>
              <a:ext uri="{FF2B5EF4-FFF2-40B4-BE49-F238E27FC236}">
                <a16:creationId xmlns:a16="http://schemas.microsoft.com/office/drawing/2014/main" id="{97DA7A90-EDE6-435C-BE39-519BFA59FAF1}"/>
              </a:ext>
            </a:extLst>
          </p:cNvPr>
          <p:cNvGrpSpPr/>
          <p:nvPr/>
        </p:nvGrpSpPr>
        <p:grpSpPr>
          <a:xfrm>
            <a:off x="5952248" y="2405271"/>
            <a:ext cx="3694734" cy="239565"/>
            <a:chOff x="6123062" y="2001461"/>
            <a:chExt cx="3694734" cy="239565"/>
          </a:xfrm>
        </p:grpSpPr>
        <p:pic>
          <p:nvPicPr>
            <p:cNvPr id="6" name="Content Placeholder 4" descr="A picture containing drawing&#10;&#10;Description automatically generated">
              <a:extLst>
                <a:ext uri="{FF2B5EF4-FFF2-40B4-BE49-F238E27FC236}">
                  <a16:creationId xmlns:a16="http://schemas.microsoft.com/office/drawing/2014/main" id="{70411462-1610-9945-8F69-7D7DDFD1AF46}"/>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7" name="Content Placeholder 4" descr="A picture containing drawing&#10;&#10;Description automatically generated">
              <a:extLst>
                <a:ext uri="{FF2B5EF4-FFF2-40B4-BE49-F238E27FC236}">
                  <a16:creationId xmlns:a16="http://schemas.microsoft.com/office/drawing/2014/main" id="{722F335B-DD55-6347-AB80-DD12F84F369C}"/>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4" name="Content Placeholder 4" descr="A picture containing drawing&#10;&#10;Description automatically generated">
              <a:extLst>
                <a:ext uri="{FF2B5EF4-FFF2-40B4-BE49-F238E27FC236}">
                  <a16:creationId xmlns:a16="http://schemas.microsoft.com/office/drawing/2014/main" id="{05380583-EA62-4E7C-9438-25B5EFAD0591}"/>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18" name="TextBox 17">
            <a:extLst>
              <a:ext uri="{FF2B5EF4-FFF2-40B4-BE49-F238E27FC236}">
                <a16:creationId xmlns:a16="http://schemas.microsoft.com/office/drawing/2014/main" id="{C3DDF5B9-DE6A-4F11-B96A-2BC37663DB41}"/>
              </a:ext>
            </a:extLst>
          </p:cNvPr>
          <p:cNvSpPr txBox="1"/>
          <p:nvPr/>
        </p:nvSpPr>
        <p:spPr>
          <a:xfrm>
            <a:off x="4340975" y="5881882"/>
            <a:ext cx="6925739" cy="523220"/>
          </a:xfrm>
          <a:prstGeom prst="rect">
            <a:avLst/>
          </a:prstGeom>
          <a:noFill/>
        </p:spPr>
        <p:txBody>
          <a:bodyPr wrap="square" rtlCol="0">
            <a:spAutoFit/>
          </a:bodyPr>
          <a:lstStyle/>
          <a:p>
            <a:pPr algn="ctr"/>
            <a:r>
              <a:rPr lang="en-US" sz="1400" dirty="0"/>
              <a:t>To learn more about the driving under the influence laws in California: </a:t>
            </a:r>
            <a:r>
              <a:rPr lang="en-US" sz="1400" dirty="0">
                <a:hlinkClick r:id="rId5"/>
              </a:rPr>
              <a:t>https://www.dmv.ca.gov/portal/driver-education-and-safety/dmv-safety-guidelines-actions/</a:t>
            </a:r>
            <a:r>
              <a:rPr lang="en-US" sz="1400" dirty="0"/>
              <a:t> </a:t>
            </a:r>
          </a:p>
        </p:txBody>
      </p:sp>
    </p:spTree>
    <p:extLst>
      <p:ext uri="{BB962C8B-B14F-4D97-AF65-F5344CB8AC3E}">
        <p14:creationId xmlns:p14="http://schemas.microsoft.com/office/powerpoint/2010/main" val="362273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anim calcmode="lin" valueType="num">
                                      <p:cBhvr>
                                        <p:cTn id="2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1000"/>
                                        <p:tgtEl>
                                          <p:spTgt spid="8">
                                            <p:txEl>
                                              <p:pRg st="6" end="6"/>
                                            </p:txEl>
                                          </p:spTgt>
                                        </p:tgtEl>
                                      </p:cBhvr>
                                    </p:animEffect>
                                    <p:anim calcmode="lin" valueType="num">
                                      <p:cBhvr>
                                        <p:cTn id="2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340974" y="868397"/>
            <a:ext cx="6925738" cy="615634"/>
          </a:xfrm>
        </p:spPr>
        <p:txBody>
          <a:bodyPr>
            <a:normAutofit/>
          </a:bodyPr>
          <a:lstStyle/>
          <a:p>
            <a:pPr algn="ctr"/>
            <a:r>
              <a:rPr lang="en-US" sz="3200" b="1" dirty="0"/>
              <a:t>200 Points</a:t>
            </a:r>
          </a:p>
        </p:txBody>
      </p:sp>
      <p:sp>
        <p:nvSpPr>
          <p:cNvPr id="8" name="Content Placeholder 2">
            <a:extLst>
              <a:ext uri="{FF2B5EF4-FFF2-40B4-BE49-F238E27FC236}">
                <a16:creationId xmlns:a16="http://schemas.microsoft.com/office/drawing/2014/main" id="{06562EAD-FB8D-4B9A-B1C9-F76B0AA597E3}"/>
              </a:ext>
            </a:extLst>
          </p:cNvPr>
          <p:cNvSpPr txBox="1">
            <a:spLocks/>
          </p:cNvSpPr>
          <p:nvPr/>
        </p:nvSpPr>
        <p:spPr>
          <a:xfrm>
            <a:off x="4207739" y="1582063"/>
            <a:ext cx="6925739" cy="369387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600" b="1" dirty="0"/>
              <a:t>In 2017, _______ was responsible for more than 28,000 deaths in the U.S., which is more deaths than from any other type of opioid.</a:t>
            </a:r>
            <a:endParaRPr lang="en-US" sz="2600" b="1" u="sng" dirty="0"/>
          </a:p>
          <a:p>
            <a:pPr marL="457200" lvl="1" indent="0" algn="ctr">
              <a:buFont typeface="Arial" panose="020B0604020202020204" pitchFamily="34" charset="0"/>
              <a:buNone/>
            </a:pPr>
            <a:endParaRPr lang="en-US" sz="2300" b="1" u="sng" dirty="0"/>
          </a:p>
          <a:p>
            <a:pPr marL="457200" lvl="1" indent="0" algn="ctr">
              <a:buFont typeface="Arial" panose="020B0604020202020204" pitchFamily="34" charset="0"/>
              <a:buNone/>
            </a:pPr>
            <a:endParaRPr lang="en-US" sz="2300" b="1" u="sng" dirty="0"/>
          </a:p>
          <a:p>
            <a:pPr marL="457200" lvl="1" indent="0" algn="ctr">
              <a:buFont typeface="Arial" panose="020B0604020202020204" pitchFamily="34" charset="0"/>
              <a:buNone/>
            </a:pPr>
            <a:endParaRPr lang="en-US" sz="1300" u="sng" dirty="0"/>
          </a:p>
          <a:p>
            <a:pPr marL="457200" lvl="1" indent="0" algn="ctr">
              <a:buFont typeface="Arial" panose="020B0604020202020204" pitchFamily="34" charset="0"/>
              <a:buNone/>
            </a:pPr>
            <a:r>
              <a:rPr lang="en-US" u="sng" dirty="0"/>
              <a:t>ANSWER</a:t>
            </a:r>
            <a:r>
              <a:rPr lang="en-US" dirty="0"/>
              <a:t>: Fentanyl or synthetic opioids</a:t>
            </a:r>
          </a:p>
          <a:p>
            <a:pPr marL="457200" lvl="1" indent="0" algn="ctr">
              <a:buFont typeface="Arial" panose="020B0604020202020204" pitchFamily="34" charset="0"/>
              <a:buNone/>
            </a:pPr>
            <a:endParaRPr lang="en-US" sz="1400" dirty="0"/>
          </a:p>
          <a:p>
            <a:pPr marL="457200" lvl="1" indent="0" algn="ctr">
              <a:buFont typeface="Arial" panose="020B0604020202020204" pitchFamily="34" charset="0"/>
              <a:buNone/>
            </a:pPr>
            <a:r>
              <a:rPr lang="en-US" sz="2200" dirty="0"/>
              <a:t>Fentanyl is a synthetic (man-made) opioid that is 50x more potent than heroin and 100x more potent than morphine. It can be prescribed in the form of patches, tablets, lozenges, or nasal sprays, as well as illegally made and mixed into other drugs such as marijuana, heroin, or cocaine. </a:t>
            </a:r>
            <a:endParaRPr lang="en-US" sz="1200" dirty="0"/>
          </a:p>
        </p:txBody>
      </p:sp>
      <p:grpSp>
        <p:nvGrpSpPr>
          <p:cNvPr id="15" name="Group 14">
            <a:extLst>
              <a:ext uri="{FF2B5EF4-FFF2-40B4-BE49-F238E27FC236}">
                <a16:creationId xmlns:a16="http://schemas.microsoft.com/office/drawing/2014/main" id="{97DA7A90-EDE6-435C-BE39-519BFA59FAF1}"/>
              </a:ext>
            </a:extLst>
          </p:cNvPr>
          <p:cNvGrpSpPr/>
          <p:nvPr/>
        </p:nvGrpSpPr>
        <p:grpSpPr>
          <a:xfrm>
            <a:off x="5823242" y="2753613"/>
            <a:ext cx="3694734" cy="239565"/>
            <a:chOff x="6123062" y="2001461"/>
            <a:chExt cx="3694734" cy="239565"/>
          </a:xfrm>
        </p:grpSpPr>
        <p:pic>
          <p:nvPicPr>
            <p:cNvPr id="6" name="Content Placeholder 4" descr="A picture containing drawing&#10;&#10;Description automatically generated">
              <a:extLst>
                <a:ext uri="{FF2B5EF4-FFF2-40B4-BE49-F238E27FC236}">
                  <a16:creationId xmlns:a16="http://schemas.microsoft.com/office/drawing/2014/main" id="{70411462-1610-9945-8F69-7D7DDFD1AF46}"/>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7" name="Content Placeholder 4" descr="A picture containing drawing&#10;&#10;Description automatically generated">
              <a:extLst>
                <a:ext uri="{FF2B5EF4-FFF2-40B4-BE49-F238E27FC236}">
                  <a16:creationId xmlns:a16="http://schemas.microsoft.com/office/drawing/2014/main" id="{722F335B-DD55-6347-AB80-DD12F84F369C}"/>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4" name="Content Placeholder 4" descr="A picture containing drawing&#10;&#10;Description automatically generated">
              <a:extLst>
                <a:ext uri="{FF2B5EF4-FFF2-40B4-BE49-F238E27FC236}">
                  <a16:creationId xmlns:a16="http://schemas.microsoft.com/office/drawing/2014/main" id="{05380583-EA62-4E7C-9438-25B5EFAD0591}"/>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18" name="TextBox 17">
            <a:extLst>
              <a:ext uri="{FF2B5EF4-FFF2-40B4-BE49-F238E27FC236}">
                <a16:creationId xmlns:a16="http://schemas.microsoft.com/office/drawing/2014/main" id="{C3DDF5B9-DE6A-4F11-B96A-2BC37663DB41}"/>
              </a:ext>
            </a:extLst>
          </p:cNvPr>
          <p:cNvSpPr txBox="1"/>
          <p:nvPr/>
        </p:nvSpPr>
        <p:spPr>
          <a:xfrm>
            <a:off x="4340974" y="5989603"/>
            <a:ext cx="6925739" cy="307777"/>
          </a:xfrm>
          <a:prstGeom prst="rect">
            <a:avLst/>
          </a:prstGeom>
          <a:noFill/>
        </p:spPr>
        <p:txBody>
          <a:bodyPr wrap="square" rtlCol="0">
            <a:spAutoFit/>
          </a:bodyPr>
          <a:lstStyle/>
          <a:p>
            <a:pPr algn="ctr"/>
            <a:r>
              <a:rPr lang="en-US" sz="1400" dirty="0"/>
              <a:t>To learn more about fentanyl visit: </a:t>
            </a:r>
            <a:r>
              <a:rPr lang="en-US" sz="1400" dirty="0">
                <a:hlinkClick r:id="rId5"/>
              </a:rPr>
              <a:t>https://www.cdc.gov/drugoverdose/data/fentanyl.html</a:t>
            </a:r>
            <a:r>
              <a:rPr lang="en-US" sz="1400" dirty="0"/>
              <a:t> </a:t>
            </a:r>
          </a:p>
        </p:txBody>
      </p:sp>
    </p:spTree>
    <p:extLst>
      <p:ext uri="{BB962C8B-B14F-4D97-AF65-F5344CB8AC3E}">
        <p14:creationId xmlns:p14="http://schemas.microsoft.com/office/powerpoint/2010/main" val="92210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anim calcmode="lin" valueType="num">
                                      <p:cBhvr>
                                        <p:cTn id="2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1000"/>
                                        <p:tgtEl>
                                          <p:spTgt spid="8">
                                            <p:txEl>
                                              <p:pRg st="6" end="6"/>
                                            </p:txEl>
                                          </p:spTgt>
                                        </p:tgtEl>
                                      </p:cBhvr>
                                    </p:animEffect>
                                    <p:anim calcmode="lin" valueType="num">
                                      <p:cBhvr>
                                        <p:cTn id="2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207740" y="748321"/>
            <a:ext cx="7058974" cy="615634"/>
          </a:xfrm>
        </p:spPr>
        <p:txBody>
          <a:bodyPr>
            <a:normAutofit/>
          </a:bodyPr>
          <a:lstStyle/>
          <a:p>
            <a:pPr algn="ctr"/>
            <a:r>
              <a:rPr lang="en-US" sz="3200" b="1" dirty="0"/>
              <a:t>200 Points</a:t>
            </a:r>
          </a:p>
        </p:txBody>
      </p:sp>
      <p:sp>
        <p:nvSpPr>
          <p:cNvPr id="8" name="Content Placeholder 2">
            <a:extLst>
              <a:ext uri="{FF2B5EF4-FFF2-40B4-BE49-F238E27FC236}">
                <a16:creationId xmlns:a16="http://schemas.microsoft.com/office/drawing/2014/main" id="{06562EAD-FB8D-4B9A-B1C9-F76B0AA597E3}"/>
              </a:ext>
            </a:extLst>
          </p:cNvPr>
          <p:cNvSpPr txBox="1">
            <a:spLocks/>
          </p:cNvSpPr>
          <p:nvPr/>
        </p:nvSpPr>
        <p:spPr>
          <a:xfrm>
            <a:off x="4207739" y="1363955"/>
            <a:ext cx="6925739" cy="424218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400" b="1" dirty="0"/>
              <a:t>The use of marijuana before what age may have an impact on brain development?</a:t>
            </a:r>
            <a:endParaRPr lang="en-US" sz="3400" b="1" u="sng" dirty="0"/>
          </a:p>
          <a:p>
            <a:pPr marL="457200" lvl="1" indent="0" algn="ctr">
              <a:buFont typeface="Arial" panose="020B0604020202020204" pitchFamily="34" charset="0"/>
              <a:buNone/>
            </a:pPr>
            <a:endParaRPr lang="en-US" sz="2300" b="1" u="sng" dirty="0"/>
          </a:p>
          <a:p>
            <a:pPr marL="457200" lvl="1" indent="0" algn="ctr">
              <a:buFont typeface="Arial" panose="020B0604020202020204" pitchFamily="34" charset="0"/>
              <a:buNone/>
            </a:pPr>
            <a:endParaRPr lang="en-US" sz="2300" b="1" u="sng" dirty="0"/>
          </a:p>
          <a:p>
            <a:pPr marL="457200" lvl="1" indent="0" algn="ctr">
              <a:buFont typeface="Arial" panose="020B0604020202020204" pitchFamily="34" charset="0"/>
              <a:buNone/>
            </a:pPr>
            <a:endParaRPr lang="en-US" sz="2300" b="1" u="sng" dirty="0"/>
          </a:p>
          <a:p>
            <a:pPr marL="457200" lvl="1" indent="0" algn="ctr">
              <a:buFont typeface="Arial" panose="020B0604020202020204" pitchFamily="34" charset="0"/>
              <a:buNone/>
            </a:pPr>
            <a:endParaRPr lang="en-US" sz="1300" u="sng" dirty="0"/>
          </a:p>
          <a:p>
            <a:pPr marL="457200" lvl="1" indent="0" algn="ctr">
              <a:buFont typeface="Arial" panose="020B0604020202020204" pitchFamily="34" charset="0"/>
              <a:buNone/>
            </a:pPr>
            <a:r>
              <a:rPr lang="en-US" sz="3100" u="sng" dirty="0"/>
              <a:t>ANSWER</a:t>
            </a:r>
            <a:r>
              <a:rPr lang="en-US" sz="3100" dirty="0"/>
              <a:t>: 25</a:t>
            </a:r>
          </a:p>
          <a:p>
            <a:pPr marL="457200" lvl="1" indent="0" algn="ctr">
              <a:buFont typeface="Arial" panose="020B0604020202020204" pitchFamily="34" charset="0"/>
              <a:buNone/>
            </a:pPr>
            <a:endParaRPr lang="en-US" sz="1400" dirty="0"/>
          </a:p>
          <a:p>
            <a:pPr marL="457200" lvl="1" indent="0" algn="ctr">
              <a:buFont typeface="Arial" panose="020B0604020202020204" pitchFamily="34" charset="0"/>
              <a:buNone/>
            </a:pPr>
            <a:r>
              <a:rPr lang="en-US" sz="2600" dirty="0"/>
              <a:t>There are basically three ages to remember: 18, 21, and 25. You must be 18 or older and have either a current doctor’s recommendation or medical marijuana ID card to buy medicinal marijuana. You must be 21 or older to use, carry, buy, or grow recreational cannabis in California. Even when it’s legal, a young person’s brain is still developing until age 25. Use of marijuana before age 25 can impact brain development. </a:t>
            </a:r>
            <a:endParaRPr lang="en-US" sz="1400" dirty="0"/>
          </a:p>
        </p:txBody>
      </p:sp>
      <p:grpSp>
        <p:nvGrpSpPr>
          <p:cNvPr id="15" name="Group 14">
            <a:extLst>
              <a:ext uri="{FF2B5EF4-FFF2-40B4-BE49-F238E27FC236}">
                <a16:creationId xmlns:a16="http://schemas.microsoft.com/office/drawing/2014/main" id="{97DA7A90-EDE6-435C-BE39-519BFA59FAF1}"/>
              </a:ext>
            </a:extLst>
          </p:cNvPr>
          <p:cNvGrpSpPr/>
          <p:nvPr/>
        </p:nvGrpSpPr>
        <p:grpSpPr>
          <a:xfrm>
            <a:off x="5889860" y="2350142"/>
            <a:ext cx="3694734" cy="239565"/>
            <a:chOff x="6123062" y="2001461"/>
            <a:chExt cx="3694734" cy="239565"/>
          </a:xfrm>
        </p:grpSpPr>
        <p:pic>
          <p:nvPicPr>
            <p:cNvPr id="6" name="Content Placeholder 4" descr="A picture containing drawing&#10;&#10;Description automatically generated">
              <a:extLst>
                <a:ext uri="{FF2B5EF4-FFF2-40B4-BE49-F238E27FC236}">
                  <a16:creationId xmlns:a16="http://schemas.microsoft.com/office/drawing/2014/main" id="{70411462-1610-9945-8F69-7D7DDFD1AF46}"/>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7" name="Content Placeholder 4" descr="A picture containing drawing&#10;&#10;Description automatically generated">
              <a:extLst>
                <a:ext uri="{FF2B5EF4-FFF2-40B4-BE49-F238E27FC236}">
                  <a16:creationId xmlns:a16="http://schemas.microsoft.com/office/drawing/2014/main" id="{722F335B-DD55-6347-AB80-DD12F84F369C}"/>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4" name="Content Placeholder 4" descr="A picture containing drawing&#10;&#10;Description automatically generated">
              <a:extLst>
                <a:ext uri="{FF2B5EF4-FFF2-40B4-BE49-F238E27FC236}">
                  <a16:creationId xmlns:a16="http://schemas.microsoft.com/office/drawing/2014/main" id="{05380583-EA62-4E7C-9438-25B5EFAD0591}"/>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18" name="TextBox 17">
            <a:extLst>
              <a:ext uri="{FF2B5EF4-FFF2-40B4-BE49-F238E27FC236}">
                <a16:creationId xmlns:a16="http://schemas.microsoft.com/office/drawing/2014/main" id="{C3DDF5B9-DE6A-4F11-B96A-2BC37663DB41}"/>
              </a:ext>
            </a:extLst>
          </p:cNvPr>
          <p:cNvSpPr txBox="1"/>
          <p:nvPr/>
        </p:nvSpPr>
        <p:spPr>
          <a:xfrm>
            <a:off x="4207740" y="5974215"/>
            <a:ext cx="7058974" cy="307777"/>
          </a:xfrm>
          <a:prstGeom prst="rect">
            <a:avLst/>
          </a:prstGeom>
          <a:noFill/>
        </p:spPr>
        <p:txBody>
          <a:bodyPr wrap="square" rtlCol="0">
            <a:spAutoFit/>
          </a:bodyPr>
          <a:lstStyle/>
          <a:p>
            <a:pPr algn="ctr"/>
            <a:r>
              <a:rPr lang="en-US" sz="1400" dirty="0"/>
              <a:t>To learn more visit: </a:t>
            </a:r>
            <a:r>
              <a:rPr lang="en-US" sz="1400" dirty="0">
                <a:hlinkClick r:id="rId5"/>
              </a:rPr>
              <a:t>https://www.cannabisdecoded.org/</a:t>
            </a:r>
            <a:r>
              <a:rPr lang="en-US" sz="1400" dirty="0"/>
              <a:t> </a:t>
            </a:r>
          </a:p>
        </p:txBody>
      </p:sp>
    </p:spTree>
    <p:extLst>
      <p:ext uri="{BB962C8B-B14F-4D97-AF65-F5344CB8AC3E}">
        <p14:creationId xmlns:p14="http://schemas.microsoft.com/office/powerpoint/2010/main" val="126326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Effect transition="in" filter="fade">
                                      <p:cBhvr>
                                        <p:cTn id="19" dur="1000"/>
                                        <p:tgtEl>
                                          <p:spTgt spid="8">
                                            <p:txEl>
                                              <p:pRg st="5" end="5"/>
                                            </p:txEl>
                                          </p:spTgt>
                                        </p:tgtEl>
                                      </p:cBhvr>
                                    </p:animEffect>
                                    <p:anim calcmode="lin" valueType="num">
                                      <p:cBhvr>
                                        <p:cTn id="2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7" end="7"/>
                                            </p:txEl>
                                          </p:spTgt>
                                        </p:tgtEl>
                                        <p:attrNameLst>
                                          <p:attrName>style.visibility</p:attrName>
                                        </p:attrNameLst>
                                      </p:cBhvr>
                                      <p:to>
                                        <p:strVal val="visible"/>
                                      </p:to>
                                    </p:set>
                                    <p:animEffect transition="in" filter="fade">
                                      <p:cBhvr>
                                        <p:cTn id="26" dur="1000"/>
                                        <p:tgtEl>
                                          <p:spTgt spid="8">
                                            <p:txEl>
                                              <p:pRg st="7" end="7"/>
                                            </p:txEl>
                                          </p:spTgt>
                                        </p:tgtEl>
                                      </p:cBhvr>
                                    </p:animEffect>
                                    <p:anim calcmode="lin" valueType="num">
                                      <p:cBhvr>
                                        <p:cTn id="2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207738" y="714508"/>
            <a:ext cx="7204908" cy="615634"/>
          </a:xfrm>
        </p:spPr>
        <p:txBody>
          <a:bodyPr>
            <a:normAutofit/>
          </a:bodyPr>
          <a:lstStyle/>
          <a:p>
            <a:pPr algn="ctr"/>
            <a:r>
              <a:rPr lang="en-US" sz="3200" b="1" dirty="0"/>
              <a:t>300 Points</a:t>
            </a:r>
          </a:p>
        </p:txBody>
      </p:sp>
      <p:sp>
        <p:nvSpPr>
          <p:cNvPr id="8" name="Content Placeholder 2">
            <a:extLst>
              <a:ext uri="{FF2B5EF4-FFF2-40B4-BE49-F238E27FC236}">
                <a16:creationId xmlns:a16="http://schemas.microsoft.com/office/drawing/2014/main" id="{06562EAD-FB8D-4B9A-B1C9-F76B0AA597E3}"/>
              </a:ext>
            </a:extLst>
          </p:cNvPr>
          <p:cNvSpPr txBox="1">
            <a:spLocks/>
          </p:cNvSpPr>
          <p:nvPr/>
        </p:nvSpPr>
        <p:spPr>
          <a:xfrm>
            <a:off x="4207739" y="1367982"/>
            <a:ext cx="7058975" cy="433613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100" b="1" dirty="0"/>
              <a:t>______ is the use of FDA-approved medications, in combination with counseling and behavioral therapies to provide a “whole-patient” approach to the treatment of substance use disorders. </a:t>
            </a:r>
            <a:endParaRPr lang="en-US" sz="3100" b="1" u="sng" dirty="0"/>
          </a:p>
          <a:p>
            <a:pPr marL="457200" lvl="1" indent="0" algn="ctr">
              <a:buFont typeface="Arial" panose="020B0604020202020204" pitchFamily="34" charset="0"/>
              <a:buNone/>
            </a:pPr>
            <a:endParaRPr lang="en-US" sz="2300" b="1" u="sng" dirty="0"/>
          </a:p>
          <a:p>
            <a:pPr marL="457200" lvl="1" indent="0" algn="ctr">
              <a:buFont typeface="Arial" panose="020B0604020202020204" pitchFamily="34" charset="0"/>
              <a:buNone/>
            </a:pPr>
            <a:endParaRPr lang="en-US" sz="2300" b="1" u="sng" dirty="0"/>
          </a:p>
          <a:p>
            <a:pPr marL="457200" lvl="1" indent="0" algn="ctr">
              <a:buFont typeface="Arial" panose="020B0604020202020204" pitchFamily="34" charset="0"/>
              <a:buNone/>
            </a:pPr>
            <a:endParaRPr lang="en-US" sz="1300" u="sng" dirty="0"/>
          </a:p>
          <a:p>
            <a:pPr marL="457200" lvl="1" indent="0" algn="ctr">
              <a:buFont typeface="Arial" panose="020B0604020202020204" pitchFamily="34" charset="0"/>
              <a:buNone/>
            </a:pPr>
            <a:r>
              <a:rPr lang="en-US" sz="2800" u="sng" dirty="0"/>
              <a:t>ANSWER</a:t>
            </a:r>
            <a:r>
              <a:rPr lang="en-US" sz="2800" dirty="0"/>
              <a:t>: Medication-Assisted Treatment (MAT)</a:t>
            </a:r>
          </a:p>
          <a:p>
            <a:pPr marL="457200" lvl="1" indent="0" algn="ctr">
              <a:buFont typeface="Arial" panose="020B0604020202020204" pitchFamily="34" charset="0"/>
              <a:buNone/>
            </a:pPr>
            <a:endParaRPr lang="en-US" sz="2800" dirty="0"/>
          </a:p>
          <a:p>
            <a:pPr marL="457200" lvl="1" indent="0" algn="ctr">
              <a:buFont typeface="Arial" panose="020B0604020202020204" pitchFamily="34" charset="0"/>
              <a:buNone/>
            </a:pPr>
            <a:r>
              <a:rPr lang="en-US" sz="2600" dirty="0"/>
              <a:t>According to the Substance Abuse and Mental Health Services Administration (SAMSHA) research has shown that a combination of medication and therapy can successfully treat substance use disorders and for some individuals struggling with addiction, MAT can help sustain recovery. MAT is primarily used for the treatment of addiction to opioids such as heroin and prescription opioids such as oxycontin.</a:t>
            </a:r>
            <a:endParaRPr lang="en-US" sz="1300" dirty="0"/>
          </a:p>
        </p:txBody>
      </p:sp>
      <p:grpSp>
        <p:nvGrpSpPr>
          <p:cNvPr id="15" name="Group 14">
            <a:extLst>
              <a:ext uri="{FF2B5EF4-FFF2-40B4-BE49-F238E27FC236}">
                <a16:creationId xmlns:a16="http://schemas.microsoft.com/office/drawing/2014/main" id="{97DA7A90-EDE6-435C-BE39-519BFA59FAF1}"/>
              </a:ext>
            </a:extLst>
          </p:cNvPr>
          <p:cNvGrpSpPr/>
          <p:nvPr/>
        </p:nvGrpSpPr>
        <p:grpSpPr>
          <a:xfrm>
            <a:off x="5889859" y="2644715"/>
            <a:ext cx="3694734" cy="239565"/>
            <a:chOff x="6123062" y="2001461"/>
            <a:chExt cx="3694734" cy="239565"/>
          </a:xfrm>
        </p:grpSpPr>
        <p:pic>
          <p:nvPicPr>
            <p:cNvPr id="6" name="Content Placeholder 4" descr="A picture containing drawing&#10;&#10;Description automatically generated">
              <a:extLst>
                <a:ext uri="{FF2B5EF4-FFF2-40B4-BE49-F238E27FC236}">
                  <a16:creationId xmlns:a16="http://schemas.microsoft.com/office/drawing/2014/main" id="{70411462-1610-9945-8F69-7D7DDFD1AF46}"/>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7" name="Content Placeholder 4" descr="A picture containing drawing&#10;&#10;Description automatically generated">
              <a:extLst>
                <a:ext uri="{FF2B5EF4-FFF2-40B4-BE49-F238E27FC236}">
                  <a16:creationId xmlns:a16="http://schemas.microsoft.com/office/drawing/2014/main" id="{722F335B-DD55-6347-AB80-DD12F84F369C}"/>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4" name="Content Placeholder 4" descr="A picture containing drawing&#10;&#10;Description automatically generated">
              <a:extLst>
                <a:ext uri="{FF2B5EF4-FFF2-40B4-BE49-F238E27FC236}">
                  <a16:creationId xmlns:a16="http://schemas.microsoft.com/office/drawing/2014/main" id="{05380583-EA62-4E7C-9438-25B5EFAD0591}"/>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18" name="TextBox 17">
            <a:extLst>
              <a:ext uri="{FF2B5EF4-FFF2-40B4-BE49-F238E27FC236}">
                <a16:creationId xmlns:a16="http://schemas.microsoft.com/office/drawing/2014/main" id="{C3DDF5B9-DE6A-4F11-B96A-2BC37663DB41}"/>
              </a:ext>
            </a:extLst>
          </p:cNvPr>
          <p:cNvSpPr txBox="1"/>
          <p:nvPr/>
        </p:nvSpPr>
        <p:spPr>
          <a:xfrm>
            <a:off x="4207739" y="5851104"/>
            <a:ext cx="7204907" cy="523220"/>
          </a:xfrm>
          <a:prstGeom prst="rect">
            <a:avLst/>
          </a:prstGeom>
          <a:noFill/>
        </p:spPr>
        <p:txBody>
          <a:bodyPr wrap="square" rtlCol="0">
            <a:spAutoFit/>
          </a:bodyPr>
          <a:lstStyle/>
          <a:p>
            <a:pPr algn="ctr"/>
            <a:r>
              <a:rPr lang="en-US" sz="1400" dirty="0"/>
              <a:t>To learn more about Medication-Assisted Treatment: </a:t>
            </a:r>
            <a:r>
              <a:rPr lang="en-US" sz="1400" dirty="0">
                <a:hlinkClick r:id="rId5"/>
              </a:rPr>
              <a:t>https://www.samhsa.gov/medication-assisted-treatment/treatment</a:t>
            </a:r>
            <a:endParaRPr lang="en-US" sz="1400" dirty="0"/>
          </a:p>
        </p:txBody>
      </p:sp>
    </p:spTree>
    <p:extLst>
      <p:ext uri="{BB962C8B-B14F-4D97-AF65-F5344CB8AC3E}">
        <p14:creationId xmlns:p14="http://schemas.microsoft.com/office/powerpoint/2010/main" val="13329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anim calcmode="lin" valueType="num">
                                      <p:cBhvr>
                                        <p:cTn id="2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1000"/>
                                        <p:tgtEl>
                                          <p:spTgt spid="8">
                                            <p:txEl>
                                              <p:pRg st="6" end="6"/>
                                            </p:txEl>
                                          </p:spTgt>
                                        </p:tgtEl>
                                      </p:cBhvr>
                                    </p:animEffect>
                                    <p:anim calcmode="lin" valueType="num">
                                      <p:cBhvr>
                                        <p:cTn id="2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207738" y="714508"/>
            <a:ext cx="7204908" cy="615634"/>
          </a:xfrm>
        </p:spPr>
        <p:txBody>
          <a:bodyPr>
            <a:normAutofit/>
          </a:bodyPr>
          <a:lstStyle/>
          <a:p>
            <a:pPr algn="ctr"/>
            <a:r>
              <a:rPr lang="en-US" sz="3200" b="1" dirty="0"/>
              <a:t>300 Points</a:t>
            </a:r>
          </a:p>
        </p:txBody>
      </p:sp>
      <p:sp>
        <p:nvSpPr>
          <p:cNvPr id="8" name="Content Placeholder 2">
            <a:extLst>
              <a:ext uri="{FF2B5EF4-FFF2-40B4-BE49-F238E27FC236}">
                <a16:creationId xmlns:a16="http://schemas.microsoft.com/office/drawing/2014/main" id="{06562EAD-FB8D-4B9A-B1C9-F76B0AA597E3}"/>
              </a:ext>
            </a:extLst>
          </p:cNvPr>
          <p:cNvSpPr txBox="1">
            <a:spLocks/>
          </p:cNvSpPr>
          <p:nvPr/>
        </p:nvSpPr>
        <p:spPr>
          <a:xfrm>
            <a:off x="4207737" y="1367982"/>
            <a:ext cx="7204907" cy="433613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100" b="1" dirty="0"/>
              <a:t>What is the best way to dispose of old or unused medications? </a:t>
            </a:r>
            <a:endParaRPr lang="en-US" sz="3100" b="1" u="sng" dirty="0"/>
          </a:p>
          <a:p>
            <a:pPr marL="457200" lvl="1" indent="0" algn="ctr">
              <a:buFont typeface="Arial" panose="020B0604020202020204" pitchFamily="34" charset="0"/>
              <a:buNone/>
            </a:pPr>
            <a:endParaRPr lang="en-US" sz="2300" b="1" u="sng" dirty="0"/>
          </a:p>
          <a:p>
            <a:pPr marL="457200" lvl="1" indent="0" algn="ctr">
              <a:buFont typeface="Arial" panose="020B0604020202020204" pitchFamily="34" charset="0"/>
              <a:buNone/>
            </a:pPr>
            <a:endParaRPr lang="en-US" sz="2300" b="1" u="sng" dirty="0"/>
          </a:p>
          <a:p>
            <a:pPr marL="457200" lvl="1" indent="0" algn="ctr">
              <a:buFont typeface="Arial" panose="020B0604020202020204" pitchFamily="34" charset="0"/>
              <a:buNone/>
            </a:pPr>
            <a:endParaRPr lang="en-US" sz="1300" u="sng" dirty="0"/>
          </a:p>
          <a:p>
            <a:pPr marL="457200" lvl="1" indent="0" algn="ctr">
              <a:buFont typeface="Arial" panose="020B0604020202020204" pitchFamily="34" charset="0"/>
              <a:buNone/>
            </a:pPr>
            <a:r>
              <a:rPr lang="en-US" sz="2800" u="sng" dirty="0"/>
              <a:t>ANSWER</a:t>
            </a:r>
            <a:r>
              <a:rPr lang="en-US" sz="2800" dirty="0"/>
              <a:t>: Medication-Assisted Treatment (MAT)</a:t>
            </a:r>
          </a:p>
          <a:p>
            <a:pPr marL="457200" lvl="1" indent="0" algn="ctr">
              <a:buFont typeface="Arial" panose="020B0604020202020204" pitchFamily="34" charset="0"/>
              <a:buNone/>
            </a:pPr>
            <a:endParaRPr lang="en-US" sz="3800" dirty="0"/>
          </a:p>
          <a:p>
            <a:pPr marL="457200" lvl="1" indent="0" algn="ctr">
              <a:buFont typeface="Arial" panose="020B0604020202020204" pitchFamily="34" charset="0"/>
              <a:buNone/>
            </a:pPr>
            <a:r>
              <a:rPr lang="en-US" sz="2600" dirty="0"/>
              <a:t>According to the Substance Abuse and Mental Health Services Administration (SAMSHA) research has shown that a combination of medication and therapy can successfully treat substance use disorders and for some individuals struggling with addiction, MAT can help sustain recovery. MAT is primarily used for the treatment of addiction to opioids such as heroin and prescription opioids such as oxycontin.</a:t>
            </a:r>
            <a:endParaRPr lang="en-US" sz="1300" dirty="0"/>
          </a:p>
        </p:txBody>
      </p:sp>
      <p:grpSp>
        <p:nvGrpSpPr>
          <p:cNvPr id="15" name="Group 14">
            <a:extLst>
              <a:ext uri="{FF2B5EF4-FFF2-40B4-BE49-F238E27FC236}">
                <a16:creationId xmlns:a16="http://schemas.microsoft.com/office/drawing/2014/main" id="{97DA7A90-EDE6-435C-BE39-519BFA59FAF1}"/>
              </a:ext>
            </a:extLst>
          </p:cNvPr>
          <p:cNvGrpSpPr/>
          <p:nvPr/>
        </p:nvGrpSpPr>
        <p:grpSpPr>
          <a:xfrm>
            <a:off x="5889859" y="2252830"/>
            <a:ext cx="3694734" cy="239565"/>
            <a:chOff x="6123062" y="2001461"/>
            <a:chExt cx="3694734" cy="239565"/>
          </a:xfrm>
        </p:grpSpPr>
        <p:pic>
          <p:nvPicPr>
            <p:cNvPr id="6" name="Content Placeholder 4" descr="A picture containing drawing&#10;&#10;Description automatically generated">
              <a:extLst>
                <a:ext uri="{FF2B5EF4-FFF2-40B4-BE49-F238E27FC236}">
                  <a16:creationId xmlns:a16="http://schemas.microsoft.com/office/drawing/2014/main" id="{70411462-1610-9945-8F69-7D7DDFD1AF46}"/>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7" name="Content Placeholder 4" descr="A picture containing drawing&#10;&#10;Description automatically generated">
              <a:extLst>
                <a:ext uri="{FF2B5EF4-FFF2-40B4-BE49-F238E27FC236}">
                  <a16:creationId xmlns:a16="http://schemas.microsoft.com/office/drawing/2014/main" id="{722F335B-DD55-6347-AB80-DD12F84F369C}"/>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4" name="Content Placeholder 4" descr="A picture containing drawing&#10;&#10;Description automatically generated">
              <a:extLst>
                <a:ext uri="{FF2B5EF4-FFF2-40B4-BE49-F238E27FC236}">
                  <a16:creationId xmlns:a16="http://schemas.microsoft.com/office/drawing/2014/main" id="{05380583-EA62-4E7C-9438-25B5EFAD0591}"/>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18" name="TextBox 17">
            <a:extLst>
              <a:ext uri="{FF2B5EF4-FFF2-40B4-BE49-F238E27FC236}">
                <a16:creationId xmlns:a16="http://schemas.microsoft.com/office/drawing/2014/main" id="{C3DDF5B9-DE6A-4F11-B96A-2BC37663DB41}"/>
              </a:ext>
            </a:extLst>
          </p:cNvPr>
          <p:cNvSpPr txBox="1"/>
          <p:nvPr/>
        </p:nvSpPr>
        <p:spPr>
          <a:xfrm>
            <a:off x="4207739" y="5851104"/>
            <a:ext cx="7204905" cy="738664"/>
          </a:xfrm>
          <a:prstGeom prst="rect">
            <a:avLst/>
          </a:prstGeom>
          <a:noFill/>
        </p:spPr>
        <p:txBody>
          <a:bodyPr wrap="square" rtlCol="0">
            <a:spAutoFit/>
          </a:bodyPr>
          <a:lstStyle/>
          <a:p>
            <a:pPr algn="ctr"/>
            <a:r>
              <a:rPr lang="en-US" sz="1400" dirty="0"/>
              <a:t>You can learn more about safe disposal sites, as well as find ones near you here: </a:t>
            </a:r>
            <a:r>
              <a:rPr lang="en-US" sz="1400" dirty="0">
                <a:hlinkClick r:id="rId5"/>
              </a:rPr>
              <a:t>https://safe.pharmacy/drug-disposal/</a:t>
            </a:r>
            <a:endParaRPr lang="en-US" sz="1400" dirty="0"/>
          </a:p>
          <a:p>
            <a:pPr algn="ctr"/>
            <a:endParaRPr lang="en-US" sz="1400" dirty="0"/>
          </a:p>
        </p:txBody>
      </p:sp>
    </p:spTree>
    <p:extLst>
      <p:ext uri="{BB962C8B-B14F-4D97-AF65-F5344CB8AC3E}">
        <p14:creationId xmlns:p14="http://schemas.microsoft.com/office/powerpoint/2010/main" val="388644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1000"/>
                                        <p:tgtEl>
                                          <p:spTgt spid="8">
                                            <p:txEl>
                                              <p:pRg st="4" end="4"/>
                                            </p:txEl>
                                          </p:spTgt>
                                        </p:tgtEl>
                                      </p:cBhvr>
                                    </p:animEffect>
                                    <p:anim calcmode="lin" valueType="num">
                                      <p:cBhvr>
                                        <p:cTn id="20"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1000"/>
                                        <p:tgtEl>
                                          <p:spTgt spid="8">
                                            <p:txEl>
                                              <p:pRg st="6" end="6"/>
                                            </p:txEl>
                                          </p:spTgt>
                                        </p:tgtEl>
                                      </p:cBhvr>
                                    </p:animEffect>
                                    <p:anim calcmode="lin" valueType="num">
                                      <p:cBhvr>
                                        <p:cTn id="27"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207737" y="645300"/>
            <a:ext cx="7204905" cy="615634"/>
          </a:xfrm>
        </p:spPr>
        <p:txBody>
          <a:bodyPr>
            <a:normAutofit/>
          </a:bodyPr>
          <a:lstStyle/>
          <a:p>
            <a:pPr algn="ctr"/>
            <a:r>
              <a:rPr lang="en-US" sz="3200" b="1" dirty="0"/>
              <a:t>300 Points</a:t>
            </a:r>
          </a:p>
        </p:txBody>
      </p:sp>
      <p:sp>
        <p:nvSpPr>
          <p:cNvPr id="8" name="Content Placeholder 2">
            <a:extLst>
              <a:ext uri="{FF2B5EF4-FFF2-40B4-BE49-F238E27FC236}">
                <a16:creationId xmlns:a16="http://schemas.microsoft.com/office/drawing/2014/main" id="{06562EAD-FB8D-4B9A-B1C9-F76B0AA597E3}"/>
              </a:ext>
            </a:extLst>
          </p:cNvPr>
          <p:cNvSpPr txBox="1">
            <a:spLocks/>
          </p:cNvSpPr>
          <p:nvPr/>
        </p:nvSpPr>
        <p:spPr>
          <a:xfrm>
            <a:off x="4207737" y="1260934"/>
            <a:ext cx="7204907" cy="433613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100" b="1" dirty="0"/>
              <a:t>What is the name of the medication that is designed to rapidly reverse an opioid overdose?</a:t>
            </a:r>
            <a:endParaRPr lang="en-US" sz="3100" b="1" u="sng" dirty="0"/>
          </a:p>
          <a:p>
            <a:pPr marL="457200" lvl="1" indent="0" algn="ctr">
              <a:buFont typeface="Arial" panose="020B0604020202020204" pitchFamily="34" charset="0"/>
              <a:buNone/>
            </a:pPr>
            <a:endParaRPr lang="en-US" sz="2300" b="1" u="sng" dirty="0"/>
          </a:p>
          <a:p>
            <a:pPr marL="457200" lvl="1" indent="0" algn="ctr">
              <a:buFont typeface="Arial" panose="020B0604020202020204" pitchFamily="34" charset="0"/>
              <a:buNone/>
            </a:pPr>
            <a:endParaRPr lang="en-US" sz="3000" b="1" u="sng" dirty="0"/>
          </a:p>
          <a:p>
            <a:pPr marL="457200" lvl="1" indent="0" algn="ctr">
              <a:buFont typeface="Arial" panose="020B0604020202020204" pitchFamily="34" charset="0"/>
              <a:buNone/>
            </a:pPr>
            <a:r>
              <a:rPr lang="en-US" sz="2800" u="sng" dirty="0"/>
              <a:t>ANSWER</a:t>
            </a:r>
            <a:r>
              <a:rPr lang="en-US" sz="2800" dirty="0"/>
              <a:t>: Naloxone</a:t>
            </a:r>
          </a:p>
          <a:p>
            <a:pPr marL="457200" lvl="1" indent="0" algn="ctr">
              <a:buFont typeface="Arial" panose="020B0604020202020204" pitchFamily="34" charset="0"/>
              <a:buNone/>
            </a:pPr>
            <a:endParaRPr lang="en-US" sz="1500" dirty="0"/>
          </a:p>
          <a:p>
            <a:pPr marL="457200" lvl="1" indent="0" algn="ctr">
              <a:buFont typeface="Arial" panose="020B0604020202020204" pitchFamily="34" charset="0"/>
              <a:buNone/>
            </a:pPr>
            <a:r>
              <a:rPr lang="en-US" sz="2200" dirty="0"/>
              <a:t>Naloxone is an opioid-antagonist, meaning that it binds to opioid receptors and can reverse and block the effects of opioids. For an individual who has overdosed, their breathing will slow down or stop, naloxone will quickly restore normal breathing. Naloxone is a life-saving drug that anyone can receive over-the-counter and without a prescription. </a:t>
            </a:r>
            <a:endParaRPr lang="en-US" sz="1200" dirty="0"/>
          </a:p>
        </p:txBody>
      </p:sp>
      <p:grpSp>
        <p:nvGrpSpPr>
          <p:cNvPr id="15" name="Group 14">
            <a:extLst>
              <a:ext uri="{FF2B5EF4-FFF2-40B4-BE49-F238E27FC236}">
                <a16:creationId xmlns:a16="http://schemas.microsoft.com/office/drawing/2014/main" id="{97DA7A90-EDE6-435C-BE39-519BFA59FAF1}"/>
              </a:ext>
            </a:extLst>
          </p:cNvPr>
          <p:cNvGrpSpPr/>
          <p:nvPr/>
        </p:nvGrpSpPr>
        <p:grpSpPr>
          <a:xfrm>
            <a:off x="5962823" y="2612177"/>
            <a:ext cx="3694734" cy="239565"/>
            <a:chOff x="6123062" y="2001461"/>
            <a:chExt cx="3694734" cy="239565"/>
          </a:xfrm>
        </p:grpSpPr>
        <p:pic>
          <p:nvPicPr>
            <p:cNvPr id="6" name="Content Placeholder 4" descr="A picture containing drawing&#10;&#10;Description automatically generated">
              <a:extLst>
                <a:ext uri="{FF2B5EF4-FFF2-40B4-BE49-F238E27FC236}">
                  <a16:creationId xmlns:a16="http://schemas.microsoft.com/office/drawing/2014/main" id="{70411462-1610-9945-8F69-7D7DDFD1AF46}"/>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7" name="Content Placeholder 4" descr="A picture containing drawing&#10;&#10;Description automatically generated">
              <a:extLst>
                <a:ext uri="{FF2B5EF4-FFF2-40B4-BE49-F238E27FC236}">
                  <a16:creationId xmlns:a16="http://schemas.microsoft.com/office/drawing/2014/main" id="{722F335B-DD55-6347-AB80-DD12F84F369C}"/>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4" name="Content Placeholder 4" descr="A picture containing drawing&#10;&#10;Description automatically generated">
              <a:extLst>
                <a:ext uri="{FF2B5EF4-FFF2-40B4-BE49-F238E27FC236}">
                  <a16:creationId xmlns:a16="http://schemas.microsoft.com/office/drawing/2014/main" id="{05380583-EA62-4E7C-9438-25B5EFAD0591}"/>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18" name="TextBox 17">
            <a:extLst>
              <a:ext uri="{FF2B5EF4-FFF2-40B4-BE49-F238E27FC236}">
                <a16:creationId xmlns:a16="http://schemas.microsoft.com/office/drawing/2014/main" id="{C3DDF5B9-DE6A-4F11-B96A-2BC37663DB41}"/>
              </a:ext>
            </a:extLst>
          </p:cNvPr>
          <p:cNvSpPr txBox="1"/>
          <p:nvPr/>
        </p:nvSpPr>
        <p:spPr>
          <a:xfrm>
            <a:off x="4207737" y="6004992"/>
            <a:ext cx="7204907" cy="307777"/>
          </a:xfrm>
          <a:prstGeom prst="rect">
            <a:avLst/>
          </a:prstGeom>
          <a:noFill/>
        </p:spPr>
        <p:txBody>
          <a:bodyPr wrap="square" rtlCol="0">
            <a:spAutoFit/>
          </a:bodyPr>
          <a:lstStyle/>
          <a:p>
            <a:pPr algn="ctr"/>
            <a:r>
              <a:rPr lang="en-US" sz="1400" dirty="0"/>
              <a:t>To learn more about opioid overdose: </a:t>
            </a:r>
            <a:r>
              <a:rPr lang="en-US" sz="1400" dirty="0">
                <a:hlinkClick r:id="rId5"/>
              </a:rPr>
              <a:t>https://www.cdc.gov/drugoverdose/index.html</a:t>
            </a:r>
            <a:r>
              <a:rPr lang="en-US" sz="1400" dirty="0"/>
              <a:t> </a:t>
            </a:r>
          </a:p>
        </p:txBody>
      </p:sp>
    </p:spTree>
    <p:extLst>
      <p:ext uri="{BB962C8B-B14F-4D97-AF65-F5344CB8AC3E}">
        <p14:creationId xmlns:p14="http://schemas.microsoft.com/office/powerpoint/2010/main" val="41936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fade">
                                      <p:cBhvr>
                                        <p:cTn id="26" dur="1000"/>
                                        <p:tgtEl>
                                          <p:spTgt spid="8">
                                            <p:txEl>
                                              <p:pRg st="5" end="5"/>
                                            </p:txEl>
                                          </p:spTgt>
                                        </p:tgtEl>
                                      </p:cBhvr>
                                    </p:animEffect>
                                    <p:anim calcmode="lin" valueType="num">
                                      <p:cBhvr>
                                        <p:cTn id="27"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603323" y="645300"/>
            <a:ext cx="7032170" cy="486814"/>
          </a:xfrm>
        </p:spPr>
        <p:txBody>
          <a:bodyPr>
            <a:normAutofit fontScale="90000"/>
          </a:bodyPr>
          <a:lstStyle/>
          <a:p>
            <a:pPr algn="ctr"/>
            <a:r>
              <a:rPr lang="en-US" sz="3200" b="1" dirty="0"/>
              <a:t>400 Points</a:t>
            </a:r>
          </a:p>
        </p:txBody>
      </p:sp>
      <p:sp>
        <p:nvSpPr>
          <p:cNvPr id="8" name="Content Placeholder 2">
            <a:extLst>
              <a:ext uri="{FF2B5EF4-FFF2-40B4-BE49-F238E27FC236}">
                <a16:creationId xmlns:a16="http://schemas.microsoft.com/office/drawing/2014/main" id="{06562EAD-FB8D-4B9A-B1C9-F76B0AA597E3}"/>
              </a:ext>
            </a:extLst>
          </p:cNvPr>
          <p:cNvSpPr txBox="1">
            <a:spLocks/>
          </p:cNvSpPr>
          <p:nvPr/>
        </p:nvSpPr>
        <p:spPr>
          <a:xfrm>
            <a:off x="4216199" y="1132114"/>
            <a:ext cx="7204907" cy="2832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b="1" dirty="0"/>
              <a:t>Name three signs of opioid overdose.</a:t>
            </a:r>
            <a:endParaRPr lang="en-US" sz="2200" b="1" u="sng" dirty="0"/>
          </a:p>
          <a:p>
            <a:pPr marL="457200" lvl="1" indent="0" algn="ctr">
              <a:buFont typeface="Arial" panose="020B0604020202020204" pitchFamily="34" charset="0"/>
              <a:buNone/>
            </a:pPr>
            <a:endParaRPr lang="en-US" sz="1200" b="1" u="sng" dirty="0"/>
          </a:p>
          <a:p>
            <a:pPr marL="457200" lvl="1" indent="0" algn="ctr">
              <a:buFont typeface="Arial" panose="020B0604020202020204" pitchFamily="34" charset="0"/>
              <a:buNone/>
            </a:pPr>
            <a:endParaRPr lang="en-US" sz="1600" b="1" u="sng" dirty="0"/>
          </a:p>
          <a:p>
            <a:pPr marL="457200" lvl="1" indent="0" algn="ctr">
              <a:buFont typeface="Arial" panose="020B0604020202020204" pitchFamily="34" charset="0"/>
              <a:buNone/>
            </a:pPr>
            <a:r>
              <a:rPr lang="en-US" sz="2000" u="sng" dirty="0"/>
              <a:t>ANSWER</a:t>
            </a:r>
            <a:r>
              <a:rPr lang="en-US" sz="2000" dirty="0"/>
              <a:t>: See list below.</a:t>
            </a:r>
          </a:p>
          <a:p>
            <a:pPr marL="457200" lvl="1" indent="0" algn="ctr">
              <a:buFont typeface="Arial" panose="020B0604020202020204" pitchFamily="34" charset="0"/>
              <a:buNone/>
            </a:pPr>
            <a:endParaRPr lang="en-US" sz="300" dirty="0"/>
          </a:p>
          <a:p>
            <a:pPr marL="457200" lvl="1" indent="0" algn="ctr">
              <a:buFont typeface="Arial" panose="020B0604020202020204" pitchFamily="34" charset="0"/>
              <a:buNone/>
            </a:pPr>
            <a:r>
              <a:rPr lang="en-US" sz="1600" i="1" dirty="0"/>
              <a:t>To receive points the response must contain three answers, if they don’t have three answers from the list below, then zero points.  </a:t>
            </a:r>
          </a:p>
        </p:txBody>
      </p:sp>
      <p:grpSp>
        <p:nvGrpSpPr>
          <p:cNvPr id="15" name="Group 14">
            <a:extLst>
              <a:ext uri="{FF2B5EF4-FFF2-40B4-BE49-F238E27FC236}">
                <a16:creationId xmlns:a16="http://schemas.microsoft.com/office/drawing/2014/main" id="{97DA7A90-EDE6-435C-BE39-519BFA59FAF1}"/>
              </a:ext>
            </a:extLst>
          </p:cNvPr>
          <p:cNvGrpSpPr/>
          <p:nvPr/>
        </p:nvGrpSpPr>
        <p:grpSpPr>
          <a:xfrm>
            <a:off x="5962823" y="1680109"/>
            <a:ext cx="3694734" cy="239565"/>
            <a:chOff x="6123062" y="2001461"/>
            <a:chExt cx="3694734" cy="239565"/>
          </a:xfrm>
        </p:grpSpPr>
        <p:pic>
          <p:nvPicPr>
            <p:cNvPr id="6" name="Content Placeholder 4" descr="A picture containing drawing&#10;&#10;Description automatically generated">
              <a:extLst>
                <a:ext uri="{FF2B5EF4-FFF2-40B4-BE49-F238E27FC236}">
                  <a16:creationId xmlns:a16="http://schemas.microsoft.com/office/drawing/2014/main" id="{70411462-1610-9945-8F69-7D7DDFD1AF46}"/>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7" name="Content Placeholder 4" descr="A picture containing drawing&#10;&#10;Description automatically generated">
              <a:extLst>
                <a:ext uri="{FF2B5EF4-FFF2-40B4-BE49-F238E27FC236}">
                  <a16:creationId xmlns:a16="http://schemas.microsoft.com/office/drawing/2014/main" id="{722F335B-DD55-6347-AB80-DD12F84F369C}"/>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4" name="Content Placeholder 4" descr="A picture containing drawing&#10;&#10;Description automatically generated">
              <a:extLst>
                <a:ext uri="{FF2B5EF4-FFF2-40B4-BE49-F238E27FC236}">
                  <a16:creationId xmlns:a16="http://schemas.microsoft.com/office/drawing/2014/main" id="{05380583-EA62-4E7C-9438-25B5EFAD0591}"/>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18" name="TextBox 17">
            <a:extLst>
              <a:ext uri="{FF2B5EF4-FFF2-40B4-BE49-F238E27FC236}">
                <a16:creationId xmlns:a16="http://schemas.microsoft.com/office/drawing/2014/main" id="{C3DDF5B9-DE6A-4F11-B96A-2BC37663DB41}"/>
              </a:ext>
            </a:extLst>
          </p:cNvPr>
          <p:cNvSpPr txBox="1"/>
          <p:nvPr/>
        </p:nvSpPr>
        <p:spPr>
          <a:xfrm>
            <a:off x="4707044" y="5851104"/>
            <a:ext cx="6714062" cy="523220"/>
          </a:xfrm>
          <a:prstGeom prst="rect">
            <a:avLst/>
          </a:prstGeom>
          <a:noFill/>
        </p:spPr>
        <p:txBody>
          <a:bodyPr wrap="square" rtlCol="0">
            <a:spAutoFit/>
          </a:bodyPr>
          <a:lstStyle/>
          <a:p>
            <a:pPr algn="ctr"/>
            <a:r>
              <a:rPr lang="en-US" sz="1400" dirty="0"/>
              <a:t>To learn more about responding to an overdose visit: </a:t>
            </a:r>
            <a:r>
              <a:rPr lang="en-US" sz="1400" dirty="0">
                <a:hlinkClick r:id="rId5"/>
              </a:rPr>
              <a:t>http://odprevention.org/responding-to-an-overdose/</a:t>
            </a:r>
            <a:endParaRPr lang="en-US" sz="1400" dirty="0"/>
          </a:p>
        </p:txBody>
      </p:sp>
      <p:sp>
        <p:nvSpPr>
          <p:cNvPr id="3" name="TextBox 2">
            <a:extLst>
              <a:ext uri="{FF2B5EF4-FFF2-40B4-BE49-F238E27FC236}">
                <a16:creationId xmlns:a16="http://schemas.microsoft.com/office/drawing/2014/main" id="{BFA3D486-B6DB-4D03-AE8C-D1CF13BD356C}"/>
              </a:ext>
            </a:extLst>
          </p:cNvPr>
          <p:cNvSpPr txBox="1"/>
          <p:nvPr/>
        </p:nvSpPr>
        <p:spPr>
          <a:xfrm>
            <a:off x="4707044" y="3144247"/>
            <a:ext cx="6705600" cy="1569660"/>
          </a:xfrm>
          <a:prstGeom prst="rect">
            <a:avLst/>
          </a:prstGeom>
          <a:noFill/>
        </p:spPr>
        <p:txBody>
          <a:bodyPr wrap="square" numCol="2" rtlCol="0">
            <a:spAutoFit/>
          </a:bodyPr>
          <a:lstStyle/>
          <a:p>
            <a:pPr marL="285750" indent="-285750">
              <a:buFont typeface="Arial" panose="020B0604020202020204" pitchFamily="34" charset="0"/>
              <a:buChar char="•"/>
            </a:pPr>
            <a:r>
              <a:rPr lang="en-US" sz="1600" dirty="0"/>
              <a:t>Small and constricted “pinpoint pupils”</a:t>
            </a:r>
          </a:p>
          <a:p>
            <a:pPr marL="285750" indent="-285750">
              <a:buFont typeface="Arial" panose="020B0604020202020204" pitchFamily="34" charset="0"/>
              <a:buChar char="•"/>
            </a:pPr>
            <a:r>
              <a:rPr lang="en-US" sz="1600" dirty="0"/>
              <a:t>Falling asleep or loss of consciousness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Slow and shallow breathing</a:t>
            </a:r>
          </a:p>
          <a:p>
            <a:pPr marL="285750" indent="-285750">
              <a:buFont typeface="Arial" panose="020B0604020202020204" pitchFamily="34" charset="0"/>
              <a:buChar char="•"/>
            </a:pPr>
            <a:r>
              <a:rPr lang="en-US" sz="1600" dirty="0"/>
              <a:t>Choking or gurgling sounds</a:t>
            </a:r>
          </a:p>
          <a:p>
            <a:pPr marL="285750" indent="-285750">
              <a:buFont typeface="Arial" panose="020B0604020202020204" pitchFamily="34" charset="0"/>
              <a:buChar char="•"/>
            </a:pPr>
            <a:r>
              <a:rPr lang="en-US" sz="1600" dirty="0"/>
              <a:t>Limp body</a:t>
            </a:r>
          </a:p>
          <a:p>
            <a:pPr marL="285750" indent="-285750">
              <a:buFont typeface="Arial" panose="020B0604020202020204" pitchFamily="34" charset="0"/>
              <a:buChar char="•"/>
            </a:pPr>
            <a:r>
              <a:rPr lang="en-US" sz="1600" dirty="0"/>
              <a:t>Pale, blue, or cold skin</a:t>
            </a:r>
          </a:p>
        </p:txBody>
      </p:sp>
      <p:sp>
        <p:nvSpPr>
          <p:cNvPr id="4" name="TextBox 3">
            <a:extLst>
              <a:ext uri="{FF2B5EF4-FFF2-40B4-BE49-F238E27FC236}">
                <a16:creationId xmlns:a16="http://schemas.microsoft.com/office/drawing/2014/main" id="{B6CC01DD-1278-48B7-A9E5-576491875927}"/>
              </a:ext>
            </a:extLst>
          </p:cNvPr>
          <p:cNvSpPr txBox="1"/>
          <p:nvPr/>
        </p:nvSpPr>
        <p:spPr>
          <a:xfrm>
            <a:off x="4603323" y="4284409"/>
            <a:ext cx="7032170" cy="1246495"/>
          </a:xfrm>
          <a:prstGeom prst="rect">
            <a:avLst/>
          </a:prstGeom>
          <a:noFill/>
        </p:spPr>
        <p:txBody>
          <a:bodyPr wrap="square" rtlCol="0">
            <a:spAutoFit/>
          </a:bodyPr>
          <a:lstStyle/>
          <a:p>
            <a:pPr algn="ctr"/>
            <a:r>
              <a:rPr lang="en-US" sz="1500" dirty="0"/>
              <a:t>At times, it’s difficult to tell whether a person is high or experiencing an overdose. If you are not positive, it’s best to treat it like an overdose. If you believe someone has overdosed, take these steps: Call 9-1-1, administer naloxone (opioid reversal drug), try to keep the person awake and breathing, put the person in a recovery position and lastly, stay with the person until emergency workers have arrived. </a:t>
            </a:r>
          </a:p>
        </p:txBody>
      </p:sp>
    </p:spTree>
    <p:extLst>
      <p:ext uri="{BB962C8B-B14F-4D97-AF65-F5344CB8AC3E}">
        <p14:creationId xmlns:p14="http://schemas.microsoft.com/office/powerpoint/2010/main" val="333560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1000"/>
                                        <p:tgtEl>
                                          <p:spTgt spid="8">
                                            <p:txEl>
                                              <p:pRg st="5" end="5"/>
                                            </p:txEl>
                                          </p:spTgt>
                                        </p:tgtEl>
                                      </p:cBhvr>
                                    </p:animEffect>
                                    <p:anim calcmode="lin" valueType="num">
                                      <p:cBhvr>
                                        <p:cTn id="2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7B6D-2165-9B4D-BE98-6CCB22DF409A}"/>
              </a:ext>
            </a:extLst>
          </p:cNvPr>
          <p:cNvSpPr>
            <a:spLocks noGrp="1"/>
          </p:cNvSpPr>
          <p:nvPr>
            <p:ph type="title"/>
          </p:nvPr>
        </p:nvSpPr>
        <p:spPr>
          <a:xfrm>
            <a:off x="4256129" y="2079625"/>
            <a:ext cx="6954795" cy="1325563"/>
          </a:xfrm>
        </p:spPr>
        <p:txBody>
          <a:bodyPr/>
          <a:lstStyle/>
          <a:p>
            <a:r>
              <a:rPr lang="en-US" b="1" dirty="0">
                <a:solidFill>
                  <a:schemeClr val="bg1"/>
                </a:solidFill>
              </a:rPr>
              <a:t>Mental Health Category</a:t>
            </a:r>
          </a:p>
        </p:txBody>
      </p:sp>
    </p:spTree>
    <p:extLst>
      <p:ext uri="{BB962C8B-B14F-4D97-AF65-F5344CB8AC3E}">
        <p14:creationId xmlns:p14="http://schemas.microsoft.com/office/powerpoint/2010/main" val="20156282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216199" y="541297"/>
            <a:ext cx="7419294" cy="486814"/>
          </a:xfrm>
        </p:spPr>
        <p:txBody>
          <a:bodyPr>
            <a:normAutofit fontScale="90000"/>
          </a:bodyPr>
          <a:lstStyle/>
          <a:p>
            <a:pPr algn="ctr"/>
            <a:r>
              <a:rPr lang="en-US" sz="3200" b="1" dirty="0"/>
              <a:t>400 Points</a:t>
            </a:r>
          </a:p>
        </p:txBody>
      </p:sp>
      <p:sp>
        <p:nvSpPr>
          <p:cNvPr id="8" name="Content Placeholder 2">
            <a:extLst>
              <a:ext uri="{FF2B5EF4-FFF2-40B4-BE49-F238E27FC236}">
                <a16:creationId xmlns:a16="http://schemas.microsoft.com/office/drawing/2014/main" id="{06562EAD-FB8D-4B9A-B1C9-F76B0AA597E3}"/>
              </a:ext>
            </a:extLst>
          </p:cNvPr>
          <p:cNvSpPr txBox="1">
            <a:spLocks/>
          </p:cNvSpPr>
          <p:nvPr/>
        </p:nvSpPr>
        <p:spPr>
          <a:xfrm>
            <a:off x="4216199" y="1020782"/>
            <a:ext cx="7204907" cy="2832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200" b="1" dirty="0"/>
              <a:t>Name three types of support groups for addiction recovery.</a:t>
            </a:r>
            <a:endParaRPr lang="en-US" sz="2200" b="1" u="sng" dirty="0"/>
          </a:p>
          <a:p>
            <a:pPr marL="457200" lvl="1" indent="0" algn="ctr">
              <a:buFont typeface="Arial" panose="020B0604020202020204" pitchFamily="34" charset="0"/>
              <a:buNone/>
            </a:pPr>
            <a:endParaRPr lang="en-US" sz="1100" b="1" u="sng" dirty="0"/>
          </a:p>
          <a:p>
            <a:pPr marL="457200" lvl="1" indent="0" algn="ctr">
              <a:buFont typeface="Arial" panose="020B0604020202020204" pitchFamily="34" charset="0"/>
              <a:buNone/>
            </a:pPr>
            <a:endParaRPr lang="en-US" sz="1600" b="1" u="sng" dirty="0"/>
          </a:p>
          <a:p>
            <a:pPr marL="457200" lvl="1" indent="0" algn="ctr">
              <a:buFont typeface="Arial" panose="020B0604020202020204" pitchFamily="34" charset="0"/>
              <a:buNone/>
            </a:pPr>
            <a:r>
              <a:rPr lang="en-US" sz="2000" u="sng" dirty="0"/>
              <a:t>ANSWER</a:t>
            </a:r>
            <a:r>
              <a:rPr lang="en-US" sz="2000" dirty="0"/>
              <a:t>: See list below.</a:t>
            </a:r>
          </a:p>
          <a:p>
            <a:pPr marL="457200" lvl="1" indent="0" algn="ctr">
              <a:buFont typeface="Arial" panose="020B0604020202020204" pitchFamily="34" charset="0"/>
              <a:buNone/>
            </a:pPr>
            <a:endParaRPr lang="en-US" sz="300" dirty="0"/>
          </a:p>
          <a:p>
            <a:pPr marL="457200" lvl="1" indent="0" algn="ctr">
              <a:buFont typeface="Arial" panose="020B0604020202020204" pitchFamily="34" charset="0"/>
              <a:buNone/>
            </a:pPr>
            <a:r>
              <a:rPr lang="en-US" sz="1500" i="1" dirty="0"/>
              <a:t>To receive points the response must contain three answers, if they don’t have three answers from the list below, then zero points.  </a:t>
            </a:r>
          </a:p>
        </p:txBody>
      </p:sp>
      <p:grpSp>
        <p:nvGrpSpPr>
          <p:cNvPr id="15" name="Group 14">
            <a:extLst>
              <a:ext uri="{FF2B5EF4-FFF2-40B4-BE49-F238E27FC236}">
                <a16:creationId xmlns:a16="http://schemas.microsoft.com/office/drawing/2014/main" id="{97DA7A90-EDE6-435C-BE39-519BFA59FAF1}"/>
              </a:ext>
            </a:extLst>
          </p:cNvPr>
          <p:cNvGrpSpPr/>
          <p:nvPr/>
        </p:nvGrpSpPr>
        <p:grpSpPr>
          <a:xfrm>
            <a:off x="5962823" y="1519358"/>
            <a:ext cx="3694734" cy="239565"/>
            <a:chOff x="6123062" y="2001461"/>
            <a:chExt cx="3694734" cy="239565"/>
          </a:xfrm>
        </p:grpSpPr>
        <p:pic>
          <p:nvPicPr>
            <p:cNvPr id="6" name="Content Placeholder 4" descr="A picture containing drawing&#10;&#10;Description automatically generated">
              <a:extLst>
                <a:ext uri="{FF2B5EF4-FFF2-40B4-BE49-F238E27FC236}">
                  <a16:creationId xmlns:a16="http://schemas.microsoft.com/office/drawing/2014/main" id="{70411462-1610-9945-8F69-7D7DDFD1AF46}"/>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7" name="Content Placeholder 4" descr="A picture containing drawing&#10;&#10;Description automatically generated">
              <a:extLst>
                <a:ext uri="{FF2B5EF4-FFF2-40B4-BE49-F238E27FC236}">
                  <a16:creationId xmlns:a16="http://schemas.microsoft.com/office/drawing/2014/main" id="{722F335B-DD55-6347-AB80-DD12F84F369C}"/>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4" name="Content Placeholder 4" descr="A picture containing drawing&#10;&#10;Description automatically generated">
              <a:extLst>
                <a:ext uri="{FF2B5EF4-FFF2-40B4-BE49-F238E27FC236}">
                  <a16:creationId xmlns:a16="http://schemas.microsoft.com/office/drawing/2014/main" id="{05380583-EA62-4E7C-9438-25B5EFAD0591}"/>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18" name="TextBox 17">
            <a:extLst>
              <a:ext uri="{FF2B5EF4-FFF2-40B4-BE49-F238E27FC236}">
                <a16:creationId xmlns:a16="http://schemas.microsoft.com/office/drawing/2014/main" id="{C3DDF5B9-DE6A-4F11-B96A-2BC37663DB41}"/>
              </a:ext>
            </a:extLst>
          </p:cNvPr>
          <p:cNvSpPr txBox="1"/>
          <p:nvPr/>
        </p:nvSpPr>
        <p:spPr>
          <a:xfrm>
            <a:off x="4603323" y="5851104"/>
            <a:ext cx="7032170" cy="523220"/>
          </a:xfrm>
          <a:prstGeom prst="rect">
            <a:avLst/>
          </a:prstGeom>
          <a:noFill/>
        </p:spPr>
        <p:txBody>
          <a:bodyPr wrap="square" rtlCol="0">
            <a:spAutoFit/>
          </a:bodyPr>
          <a:lstStyle/>
          <a:p>
            <a:pPr algn="ctr"/>
            <a:r>
              <a:rPr lang="en-US" sz="1400" dirty="0"/>
              <a:t>To learn more or find local support or self-help groups in your area search here: </a:t>
            </a:r>
            <a:r>
              <a:rPr lang="en-US" sz="1400" dirty="0">
                <a:hlinkClick r:id="rId5"/>
              </a:rPr>
              <a:t>https://www.mhanational.org/find-support-groups</a:t>
            </a:r>
            <a:r>
              <a:rPr lang="en-US" sz="1400" dirty="0"/>
              <a:t> </a:t>
            </a:r>
          </a:p>
        </p:txBody>
      </p:sp>
      <p:sp>
        <p:nvSpPr>
          <p:cNvPr id="3" name="TextBox 2">
            <a:extLst>
              <a:ext uri="{FF2B5EF4-FFF2-40B4-BE49-F238E27FC236}">
                <a16:creationId xmlns:a16="http://schemas.microsoft.com/office/drawing/2014/main" id="{BFA3D486-B6DB-4D03-AE8C-D1CF13BD356C}"/>
              </a:ext>
            </a:extLst>
          </p:cNvPr>
          <p:cNvSpPr txBox="1"/>
          <p:nvPr/>
        </p:nvSpPr>
        <p:spPr>
          <a:xfrm>
            <a:off x="4866788" y="3018072"/>
            <a:ext cx="6178670" cy="1477328"/>
          </a:xfrm>
          <a:prstGeom prst="rect">
            <a:avLst/>
          </a:prstGeom>
          <a:noFill/>
        </p:spPr>
        <p:txBody>
          <a:bodyPr wrap="square" numCol="2" rtlCol="0">
            <a:spAutoFit/>
          </a:bodyPr>
          <a:lstStyle/>
          <a:p>
            <a:pPr marL="285750" indent="-285750">
              <a:buFont typeface="Arial" panose="020B0604020202020204" pitchFamily="34" charset="0"/>
              <a:buChar char="•"/>
            </a:pPr>
            <a:r>
              <a:rPr lang="en-US" dirty="0"/>
              <a:t>Al-Anon Family Groups</a:t>
            </a:r>
          </a:p>
          <a:p>
            <a:pPr marL="285750" indent="-285750">
              <a:buFont typeface="Arial" panose="020B0604020202020204" pitchFamily="34" charset="0"/>
              <a:buChar char="•"/>
            </a:pPr>
            <a:r>
              <a:rPr lang="en-US" dirty="0"/>
              <a:t>Adult Children of Alcoholics</a:t>
            </a:r>
          </a:p>
          <a:p>
            <a:pPr marL="285750" indent="-285750">
              <a:buFont typeface="Arial" panose="020B0604020202020204" pitchFamily="34" charset="0"/>
              <a:buChar char="•"/>
            </a:pPr>
            <a:r>
              <a:rPr lang="en-US" dirty="0"/>
              <a:t>Alcoholics Anonymous (AA)</a:t>
            </a:r>
          </a:p>
          <a:p>
            <a:pPr marL="285750" indent="-285750">
              <a:buFont typeface="Arial" panose="020B0604020202020204" pitchFamily="34" charset="0"/>
              <a:buChar char="•"/>
            </a:pPr>
            <a:r>
              <a:rPr lang="en-US" dirty="0"/>
              <a:t>Cocaine Anonymous</a:t>
            </a:r>
          </a:p>
          <a:p>
            <a:pPr marL="285750" indent="-285750">
              <a:buFont typeface="Arial" panose="020B0604020202020204" pitchFamily="34" charset="0"/>
              <a:buChar char="•"/>
            </a:pPr>
            <a:r>
              <a:rPr lang="en-US" dirty="0"/>
              <a:t>Narcotics Anonymous (NA)</a:t>
            </a:r>
          </a:p>
          <a:p>
            <a:pPr marL="285750" indent="-285750">
              <a:buFont typeface="Arial" panose="020B0604020202020204" pitchFamily="34" charset="0"/>
              <a:buChar char="•"/>
            </a:pPr>
            <a:r>
              <a:rPr lang="en-US" dirty="0"/>
              <a:t>Secular organizations for sobriety</a:t>
            </a:r>
          </a:p>
          <a:p>
            <a:pPr marL="285750" indent="-285750">
              <a:buFont typeface="Arial" panose="020B0604020202020204" pitchFamily="34" charset="0"/>
              <a:buChar char="•"/>
            </a:pPr>
            <a:r>
              <a:rPr lang="en-US" dirty="0"/>
              <a:t>SMART Recovery </a:t>
            </a:r>
          </a:p>
          <a:p>
            <a:pPr marL="285750" indent="-285750">
              <a:buFont typeface="Arial" panose="020B0604020202020204" pitchFamily="34" charset="0"/>
              <a:buChar char="•"/>
            </a:pPr>
            <a:r>
              <a:rPr lang="en-US" dirty="0"/>
              <a:t>Women for Sobriety</a:t>
            </a:r>
          </a:p>
        </p:txBody>
      </p:sp>
      <p:sp>
        <p:nvSpPr>
          <p:cNvPr id="4" name="TextBox 3">
            <a:extLst>
              <a:ext uri="{FF2B5EF4-FFF2-40B4-BE49-F238E27FC236}">
                <a16:creationId xmlns:a16="http://schemas.microsoft.com/office/drawing/2014/main" id="{B6CC01DD-1278-48B7-A9E5-576491875927}"/>
              </a:ext>
            </a:extLst>
          </p:cNvPr>
          <p:cNvSpPr txBox="1"/>
          <p:nvPr/>
        </p:nvSpPr>
        <p:spPr>
          <a:xfrm>
            <a:off x="4440038" y="4670302"/>
            <a:ext cx="7032170" cy="830997"/>
          </a:xfrm>
          <a:prstGeom prst="rect">
            <a:avLst/>
          </a:prstGeom>
          <a:noFill/>
        </p:spPr>
        <p:txBody>
          <a:bodyPr wrap="square" rtlCol="0">
            <a:spAutoFit/>
          </a:bodyPr>
          <a:lstStyle/>
          <a:p>
            <a:pPr algn="ctr"/>
            <a:r>
              <a:rPr lang="en-US" sz="1600" dirty="0"/>
              <a:t>Support groups or self-help groups can be a vital part of a person’s recovery process. These (typically free) groups are designed to provide a shared space for individuals with similar lived experiences to receive support. </a:t>
            </a:r>
          </a:p>
        </p:txBody>
      </p:sp>
    </p:spTree>
    <p:extLst>
      <p:ext uri="{BB962C8B-B14F-4D97-AF65-F5344CB8AC3E}">
        <p14:creationId xmlns:p14="http://schemas.microsoft.com/office/powerpoint/2010/main" val="159018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1000"/>
                                        <p:tgtEl>
                                          <p:spTgt spid="8">
                                            <p:txEl>
                                              <p:pRg st="5" end="5"/>
                                            </p:txEl>
                                          </p:spTgt>
                                        </p:tgtEl>
                                      </p:cBhvr>
                                    </p:animEffect>
                                    <p:anim calcmode="lin" valueType="num">
                                      <p:cBhvr>
                                        <p:cTn id="25"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3"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216199" y="541297"/>
            <a:ext cx="7419294" cy="486814"/>
          </a:xfrm>
        </p:spPr>
        <p:txBody>
          <a:bodyPr>
            <a:normAutofit fontScale="90000"/>
          </a:bodyPr>
          <a:lstStyle/>
          <a:p>
            <a:pPr algn="ctr"/>
            <a:r>
              <a:rPr lang="en-US" sz="3200" b="1" dirty="0"/>
              <a:t>400 Points</a:t>
            </a:r>
          </a:p>
        </p:txBody>
      </p:sp>
      <p:sp>
        <p:nvSpPr>
          <p:cNvPr id="8" name="Content Placeholder 2">
            <a:extLst>
              <a:ext uri="{FF2B5EF4-FFF2-40B4-BE49-F238E27FC236}">
                <a16:creationId xmlns:a16="http://schemas.microsoft.com/office/drawing/2014/main" id="{06562EAD-FB8D-4B9A-B1C9-F76B0AA597E3}"/>
              </a:ext>
            </a:extLst>
          </p:cNvPr>
          <p:cNvSpPr txBox="1">
            <a:spLocks/>
          </p:cNvSpPr>
          <p:nvPr/>
        </p:nvSpPr>
        <p:spPr>
          <a:xfrm>
            <a:off x="4216199" y="1020782"/>
            <a:ext cx="7204907" cy="2832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800" b="1" dirty="0"/>
              <a:t>Name five things that will affect how many drinks it will take an individual to get intoxicated.</a:t>
            </a:r>
            <a:endParaRPr lang="en-US" sz="1800" b="1" u="sng" dirty="0"/>
          </a:p>
          <a:p>
            <a:pPr marL="457200" lvl="1" indent="0" algn="ctr">
              <a:buFont typeface="Arial" panose="020B0604020202020204" pitchFamily="34" charset="0"/>
              <a:buNone/>
            </a:pPr>
            <a:endParaRPr lang="en-US" sz="1050" b="1" u="sng" dirty="0"/>
          </a:p>
          <a:p>
            <a:pPr marL="457200" lvl="1" indent="0" algn="ctr">
              <a:buFont typeface="Arial" panose="020B0604020202020204" pitchFamily="34" charset="0"/>
              <a:buNone/>
            </a:pPr>
            <a:endParaRPr lang="en-US" sz="800" b="1" u="sng" dirty="0"/>
          </a:p>
          <a:p>
            <a:pPr marL="457200" lvl="1" indent="0" algn="ctr">
              <a:buFont typeface="Arial" panose="020B0604020202020204" pitchFamily="34" charset="0"/>
              <a:buNone/>
            </a:pPr>
            <a:r>
              <a:rPr lang="en-US" sz="1800" u="sng" dirty="0"/>
              <a:t>ANSWER</a:t>
            </a:r>
            <a:r>
              <a:rPr lang="en-US" sz="1800" dirty="0"/>
              <a:t>: See list below.</a:t>
            </a:r>
          </a:p>
          <a:p>
            <a:pPr marL="457200" lvl="1" indent="0" algn="ctr">
              <a:buFont typeface="Arial" panose="020B0604020202020204" pitchFamily="34" charset="0"/>
              <a:buNone/>
            </a:pPr>
            <a:r>
              <a:rPr lang="en-US" sz="1500" i="1" dirty="0"/>
              <a:t>To receive points the response must contain five answers, if they don’t have five answers from the list below, then zero points.  </a:t>
            </a:r>
          </a:p>
        </p:txBody>
      </p:sp>
      <p:grpSp>
        <p:nvGrpSpPr>
          <p:cNvPr id="15" name="Group 14">
            <a:extLst>
              <a:ext uri="{FF2B5EF4-FFF2-40B4-BE49-F238E27FC236}">
                <a16:creationId xmlns:a16="http://schemas.microsoft.com/office/drawing/2014/main" id="{97DA7A90-EDE6-435C-BE39-519BFA59FAF1}"/>
              </a:ext>
            </a:extLst>
          </p:cNvPr>
          <p:cNvGrpSpPr/>
          <p:nvPr/>
        </p:nvGrpSpPr>
        <p:grpSpPr>
          <a:xfrm>
            <a:off x="5971285" y="1660654"/>
            <a:ext cx="3694734" cy="239565"/>
            <a:chOff x="6123062" y="2001461"/>
            <a:chExt cx="3694734" cy="239565"/>
          </a:xfrm>
        </p:grpSpPr>
        <p:pic>
          <p:nvPicPr>
            <p:cNvPr id="6" name="Content Placeholder 4" descr="A picture containing drawing&#10;&#10;Description automatically generated">
              <a:extLst>
                <a:ext uri="{FF2B5EF4-FFF2-40B4-BE49-F238E27FC236}">
                  <a16:creationId xmlns:a16="http://schemas.microsoft.com/office/drawing/2014/main" id="{70411462-1610-9945-8F69-7D7DDFD1AF46}"/>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7" name="Content Placeholder 4" descr="A picture containing drawing&#10;&#10;Description automatically generated">
              <a:extLst>
                <a:ext uri="{FF2B5EF4-FFF2-40B4-BE49-F238E27FC236}">
                  <a16:creationId xmlns:a16="http://schemas.microsoft.com/office/drawing/2014/main" id="{722F335B-DD55-6347-AB80-DD12F84F369C}"/>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4" name="Content Placeholder 4" descr="A picture containing drawing&#10;&#10;Description automatically generated">
              <a:extLst>
                <a:ext uri="{FF2B5EF4-FFF2-40B4-BE49-F238E27FC236}">
                  <a16:creationId xmlns:a16="http://schemas.microsoft.com/office/drawing/2014/main" id="{05380583-EA62-4E7C-9438-25B5EFAD0591}"/>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3" name="TextBox 2">
            <a:extLst>
              <a:ext uri="{FF2B5EF4-FFF2-40B4-BE49-F238E27FC236}">
                <a16:creationId xmlns:a16="http://schemas.microsoft.com/office/drawing/2014/main" id="{BFA3D486-B6DB-4D03-AE8C-D1CF13BD356C}"/>
              </a:ext>
            </a:extLst>
          </p:cNvPr>
          <p:cNvSpPr txBox="1"/>
          <p:nvPr/>
        </p:nvSpPr>
        <p:spPr>
          <a:xfrm>
            <a:off x="4897831" y="2834065"/>
            <a:ext cx="7204907" cy="2246769"/>
          </a:xfrm>
          <a:prstGeom prst="rect">
            <a:avLst/>
          </a:prstGeom>
          <a:noFill/>
        </p:spPr>
        <p:txBody>
          <a:bodyPr wrap="square" numCol="2" rtlCol="0">
            <a:spAutoFit/>
          </a:bodyPr>
          <a:lstStyle/>
          <a:p>
            <a:pPr marL="285750" indent="-285750">
              <a:buFont typeface="Arial" panose="020B0604020202020204" pitchFamily="34" charset="0"/>
              <a:buChar char="•"/>
            </a:pPr>
            <a:r>
              <a:rPr lang="en-US" sz="1400" dirty="0"/>
              <a:t>A person’s body size and composition</a:t>
            </a:r>
          </a:p>
          <a:p>
            <a:pPr marL="285750" indent="-285750">
              <a:buFont typeface="Arial" panose="020B0604020202020204" pitchFamily="34" charset="0"/>
              <a:buChar char="•"/>
            </a:pPr>
            <a:r>
              <a:rPr lang="en-US" sz="1400" dirty="0"/>
              <a:t>Overall health</a:t>
            </a:r>
          </a:p>
          <a:p>
            <a:pPr marL="285750" indent="-285750">
              <a:buFont typeface="Arial" panose="020B0604020202020204" pitchFamily="34" charset="0"/>
              <a:buChar char="•"/>
            </a:pPr>
            <a:r>
              <a:rPr lang="en-US" sz="1400" dirty="0"/>
              <a:t>What and how much someone recently ate</a:t>
            </a:r>
          </a:p>
          <a:p>
            <a:pPr marL="285750" indent="-285750">
              <a:buFont typeface="Arial" panose="020B0604020202020204" pitchFamily="34" charset="0"/>
              <a:buChar char="•"/>
            </a:pPr>
            <a:r>
              <a:rPr lang="en-US" sz="1400" dirty="0"/>
              <a:t>Percentage of alcohol content in drinks consumed</a:t>
            </a:r>
          </a:p>
          <a:p>
            <a:pPr marL="285750" indent="-285750">
              <a:buFont typeface="Arial" panose="020B0604020202020204" pitchFamily="34" charset="0"/>
              <a:buChar char="•"/>
            </a:pPr>
            <a:r>
              <a:rPr lang="en-US" sz="1400" dirty="0"/>
              <a:t>Rate and amount of alcohol consumption</a:t>
            </a:r>
          </a:p>
          <a:p>
            <a:pPr marL="285750" indent="-285750">
              <a:buFont typeface="Arial" panose="020B0604020202020204" pitchFamily="34" charset="0"/>
              <a:buChar char="•"/>
            </a:pPr>
            <a:endParaRPr lang="en-US" sz="1400" dirty="0"/>
          </a:p>
          <a:p>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Ethnicity</a:t>
            </a:r>
          </a:p>
          <a:p>
            <a:pPr marL="285750" indent="-285750">
              <a:buFont typeface="Arial" panose="020B0604020202020204" pitchFamily="34" charset="0"/>
              <a:buChar char="•"/>
            </a:pPr>
            <a:r>
              <a:rPr lang="en-US" sz="1400" dirty="0"/>
              <a:t>Hormones</a:t>
            </a:r>
          </a:p>
          <a:p>
            <a:pPr marL="285750" indent="-285750">
              <a:buFont typeface="Arial" panose="020B0604020202020204" pitchFamily="34" charset="0"/>
              <a:buChar char="•"/>
            </a:pPr>
            <a:r>
              <a:rPr lang="en-US" sz="1400" dirty="0"/>
              <a:t>Sleep </a:t>
            </a:r>
          </a:p>
          <a:p>
            <a:pPr marL="285750" indent="-285750">
              <a:buFont typeface="Arial" panose="020B0604020202020204" pitchFamily="34" charset="0"/>
              <a:buChar char="•"/>
            </a:pPr>
            <a:r>
              <a:rPr lang="en-US" sz="1400" dirty="0"/>
              <a:t>Our mood</a:t>
            </a:r>
          </a:p>
          <a:p>
            <a:pPr marL="285750" indent="-285750">
              <a:buFont typeface="Arial" panose="020B0604020202020204" pitchFamily="34" charset="0"/>
              <a:buChar char="•"/>
            </a:pPr>
            <a:r>
              <a:rPr lang="en-US" sz="1400" dirty="0"/>
              <a:t>Mixing alcohol with energy drinks or carbonated beverages</a:t>
            </a:r>
          </a:p>
          <a:p>
            <a:pPr marL="285750" indent="-285750">
              <a:buFont typeface="Arial" panose="020B0604020202020204" pitchFamily="34" charset="0"/>
              <a:buChar char="•"/>
            </a:pPr>
            <a:r>
              <a:rPr lang="en-US" sz="1400" dirty="0"/>
              <a:t>Mixing alcohol with other drugs</a:t>
            </a:r>
          </a:p>
        </p:txBody>
      </p:sp>
      <p:sp>
        <p:nvSpPr>
          <p:cNvPr id="4" name="TextBox 3">
            <a:extLst>
              <a:ext uri="{FF2B5EF4-FFF2-40B4-BE49-F238E27FC236}">
                <a16:creationId xmlns:a16="http://schemas.microsoft.com/office/drawing/2014/main" id="{B6CC01DD-1278-48B7-A9E5-576491875927}"/>
              </a:ext>
            </a:extLst>
          </p:cNvPr>
          <p:cNvSpPr txBox="1"/>
          <p:nvPr/>
        </p:nvSpPr>
        <p:spPr>
          <a:xfrm>
            <a:off x="4216198" y="4518420"/>
            <a:ext cx="7204907" cy="1015663"/>
          </a:xfrm>
          <a:prstGeom prst="rect">
            <a:avLst/>
          </a:prstGeom>
          <a:noFill/>
        </p:spPr>
        <p:txBody>
          <a:bodyPr wrap="square" rtlCol="0">
            <a:spAutoFit/>
          </a:bodyPr>
          <a:lstStyle/>
          <a:p>
            <a:pPr algn="ctr"/>
            <a:r>
              <a:rPr lang="en-US" sz="1200" dirty="0"/>
              <a:t>A number of factors can increase an individual’s ability to get intoxicated. For example, women have less of the enzyme that metabolizes alcohol, so alcohol remains in the bloodstream longer. Even our mood while consuming alcohol can play a role, as strong feelings of anger, fear and loneliness can speed up impairment. Energy drinks mask the effects of alcohol by giving a person the false sense that they are not intoxicated and mixing alcohol (a depressant) with energy drinks (a stimulant) can also lead to heart failure. </a:t>
            </a:r>
          </a:p>
        </p:txBody>
      </p:sp>
    </p:spTree>
    <p:extLst>
      <p:ext uri="{BB962C8B-B14F-4D97-AF65-F5344CB8AC3E}">
        <p14:creationId xmlns:p14="http://schemas.microsoft.com/office/powerpoint/2010/main" val="320089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9B1C-A111-D740-B9A8-5623801690BD}"/>
              </a:ext>
            </a:extLst>
          </p:cNvPr>
          <p:cNvSpPr>
            <a:spLocks noGrp="1"/>
          </p:cNvSpPr>
          <p:nvPr>
            <p:ph type="title"/>
          </p:nvPr>
        </p:nvSpPr>
        <p:spPr>
          <a:xfrm>
            <a:off x="4216199" y="541297"/>
            <a:ext cx="7204907" cy="486814"/>
          </a:xfrm>
        </p:spPr>
        <p:txBody>
          <a:bodyPr>
            <a:normAutofit fontScale="90000"/>
          </a:bodyPr>
          <a:lstStyle/>
          <a:p>
            <a:pPr algn="ctr"/>
            <a:r>
              <a:rPr lang="en-US" sz="3200" b="1" dirty="0"/>
              <a:t>400 Points</a:t>
            </a:r>
          </a:p>
        </p:txBody>
      </p:sp>
      <p:sp>
        <p:nvSpPr>
          <p:cNvPr id="8" name="Content Placeholder 2">
            <a:extLst>
              <a:ext uri="{FF2B5EF4-FFF2-40B4-BE49-F238E27FC236}">
                <a16:creationId xmlns:a16="http://schemas.microsoft.com/office/drawing/2014/main" id="{06562EAD-FB8D-4B9A-B1C9-F76B0AA597E3}"/>
              </a:ext>
            </a:extLst>
          </p:cNvPr>
          <p:cNvSpPr txBox="1">
            <a:spLocks/>
          </p:cNvSpPr>
          <p:nvPr/>
        </p:nvSpPr>
        <p:spPr>
          <a:xfrm>
            <a:off x="4216199" y="1020782"/>
            <a:ext cx="7204907" cy="2832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000" b="1" dirty="0"/>
              <a:t>Name four examples of an opioid drug. </a:t>
            </a:r>
            <a:endParaRPr lang="en-US" sz="2000" b="1" u="sng" dirty="0"/>
          </a:p>
          <a:p>
            <a:pPr marL="457200" lvl="1" indent="0" algn="ctr">
              <a:buFont typeface="Arial" panose="020B0604020202020204" pitchFamily="34" charset="0"/>
              <a:buNone/>
            </a:pPr>
            <a:endParaRPr lang="en-US" sz="1800" u="sng" dirty="0"/>
          </a:p>
          <a:p>
            <a:pPr marL="457200" lvl="1" indent="0" algn="ctr">
              <a:buFont typeface="Arial" panose="020B0604020202020204" pitchFamily="34" charset="0"/>
              <a:buNone/>
            </a:pPr>
            <a:endParaRPr lang="en-US" sz="1000" u="sng" dirty="0"/>
          </a:p>
          <a:p>
            <a:pPr marL="457200" lvl="1" indent="0" algn="ctr">
              <a:buFont typeface="Arial" panose="020B0604020202020204" pitchFamily="34" charset="0"/>
              <a:buNone/>
            </a:pPr>
            <a:r>
              <a:rPr lang="en-US" sz="1800" u="sng" dirty="0"/>
              <a:t>ANSWER</a:t>
            </a:r>
            <a:r>
              <a:rPr lang="en-US" sz="1800" dirty="0"/>
              <a:t>: See list below.</a:t>
            </a:r>
          </a:p>
          <a:p>
            <a:pPr marL="457200" lvl="1" indent="0" algn="ctr">
              <a:buFont typeface="Arial" panose="020B0604020202020204" pitchFamily="34" charset="0"/>
              <a:buNone/>
            </a:pPr>
            <a:r>
              <a:rPr lang="en-US" sz="1600" i="1" dirty="0"/>
              <a:t>To receive points the response must contain four answers, if they don’t have four answers from the list below, then zero points.  </a:t>
            </a:r>
          </a:p>
        </p:txBody>
      </p:sp>
      <p:grpSp>
        <p:nvGrpSpPr>
          <p:cNvPr id="15" name="Group 14">
            <a:extLst>
              <a:ext uri="{FF2B5EF4-FFF2-40B4-BE49-F238E27FC236}">
                <a16:creationId xmlns:a16="http://schemas.microsoft.com/office/drawing/2014/main" id="{97DA7A90-EDE6-435C-BE39-519BFA59FAF1}"/>
              </a:ext>
            </a:extLst>
          </p:cNvPr>
          <p:cNvGrpSpPr/>
          <p:nvPr/>
        </p:nvGrpSpPr>
        <p:grpSpPr>
          <a:xfrm>
            <a:off x="5971284" y="1503874"/>
            <a:ext cx="3694734" cy="239565"/>
            <a:chOff x="6123062" y="2001461"/>
            <a:chExt cx="3694734" cy="239565"/>
          </a:xfrm>
        </p:grpSpPr>
        <p:pic>
          <p:nvPicPr>
            <p:cNvPr id="6" name="Content Placeholder 4" descr="A picture containing drawing&#10;&#10;Description automatically generated">
              <a:extLst>
                <a:ext uri="{FF2B5EF4-FFF2-40B4-BE49-F238E27FC236}">
                  <a16:creationId xmlns:a16="http://schemas.microsoft.com/office/drawing/2014/main" id="{70411462-1610-9945-8F69-7D7DDFD1AF46}"/>
                </a:ext>
              </a:extLst>
            </p:cNvPr>
            <p:cNvPicPr>
              <a:picLocks noChangeAspect="1"/>
            </p:cNvPicPr>
            <p:nvPr/>
          </p:nvPicPr>
          <p:blipFill>
            <a:blip r:embed="rId4"/>
            <a:stretch>
              <a:fillRect/>
            </a:stretch>
          </p:blipFill>
          <p:spPr>
            <a:xfrm>
              <a:off x="7841423" y="2001563"/>
              <a:ext cx="274939" cy="239463"/>
            </a:xfrm>
            <a:prstGeom prst="rect">
              <a:avLst/>
            </a:prstGeom>
          </p:spPr>
        </p:pic>
        <p:pic>
          <p:nvPicPr>
            <p:cNvPr id="7" name="Content Placeholder 4" descr="A picture containing drawing&#10;&#10;Description automatically generated">
              <a:extLst>
                <a:ext uri="{FF2B5EF4-FFF2-40B4-BE49-F238E27FC236}">
                  <a16:creationId xmlns:a16="http://schemas.microsoft.com/office/drawing/2014/main" id="{722F335B-DD55-6347-AB80-DD12F84F369C}"/>
                </a:ext>
              </a:extLst>
            </p:cNvPr>
            <p:cNvPicPr>
              <a:picLocks noChangeAspect="1"/>
            </p:cNvPicPr>
            <p:nvPr/>
          </p:nvPicPr>
          <p:blipFill>
            <a:blip r:embed="rId4"/>
            <a:stretch>
              <a:fillRect/>
            </a:stretch>
          </p:blipFill>
          <p:spPr>
            <a:xfrm>
              <a:off x="6123062" y="2001563"/>
              <a:ext cx="274939" cy="239463"/>
            </a:xfrm>
            <a:prstGeom prst="rect">
              <a:avLst/>
            </a:prstGeom>
          </p:spPr>
        </p:pic>
        <p:pic>
          <p:nvPicPr>
            <p:cNvPr id="14" name="Content Placeholder 4" descr="A picture containing drawing&#10;&#10;Description automatically generated">
              <a:extLst>
                <a:ext uri="{FF2B5EF4-FFF2-40B4-BE49-F238E27FC236}">
                  <a16:creationId xmlns:a16="http://schemas.microsoft.com/office/drawing/2014/main" id="{05380583-EA62-4E7C-9438-25B5EFAD0591}"/>
                </a:ext>
              </a:extLst>
            </p:cNvPr>
            <p:cNvPicPr>
              <a:picLocks noChangeAspect="1"/>
            </p:cNvPicPr>
            <p:nvPr/>
          </p:nvPicPr>
          <p:blipFill>
            <a:blip r:embed="rId4"/>
            <a:stretch>
              <a:fillRect/>
            </a:stretch>
          </p:blipFill>
          <p:spPr>
            <a:xfrm>
              <a:off x="9542857" y="2001461"/>
              <a:ext cx="274939" cy="239463"/>
            </a:xfrm>
            <a:prstGeom prst="rect">
              <a:avLst/>
            </a:prstGeom>
          </p:spPr>
        </p:pic>
      </p:grpSp>
      <p:sp>
        <p:nvSpPr>
          <p:cNvPr id="3" name="TextBox 2">
            <a:extLst>
              <a:ext uri="{FF2B5EF4-FFF2-40B4-BE49-F238E27FC236}">
                <a16:creationId xmlns:a16="http://schemas.microsoft.com/office/drawing/2014/main" id="{BFA3D486-B6DB-4D03-AE8C-D1CF13BD356C}"/>
              </a:ext>
            </a:extLst>
          </p:cNvPr>
          <p:cNvSpPr txBox="1"/>
          <p:nvPr/>
        </p:nvSpPr>
        <p:spPr>
          <a:xfrm>
            <a:off x="6354627" y="2774854"/>
            <a:ext cx="3219913" cy="2031325"/>
          </a:xfrm>
          <a:prstGeom prst="rect">
            <a:avLst/>
          </a:prstGeom>
          <a:noFill/>
        </p:spPr>
        <p:txBody>
          <a:bodyPr wrap="square" numCol="1" rtlCol="0">
            <a:spAutoFit/>
          </a:bodyPr>
          <a:lstStyle/>
          <a:p>
            <a:pPr marL="285750" indent="-285750">
              <a:buFont typeface="Arial" panose="020B0604020202020204" pitchFamily="34" charset="0"/>
              <a:buChar char="•"/>
            </a:pPr>
            <a:r>
              <a:rPr lang="en-US" sz="1600" dirty="0"/>
              <a:t>Heroin </a:t>
            </a:r>
          </a:p>
          <a:p>
            <a:pPr marL="285750" indent="-285750">
              <a:buFont typeface="Arial" panose="020B0604020202020204" pitchFamily="34" charset="0"/>
              <a:buChar char="•"/>
            </a:pPr>
            <a:r>
              <a:rPr lang="en-US" sz="1600" dirty="0"/>
              <a:t>Hydrocodone (Vicodin)</a:t>
            </a:r>
          </a:p>
          <a:p>
            <a:pPr marL="285750" indent="-285750">
              <a:buFont typeface="Arial" panose="020B0604020202020204" pitchFamily="34" charset="0"/>
              <a:buChar char="•"/>
            </a:pPr>
            <a:r>
              <a:rPr lang="en-US" sz="1600" dirty="0"/>
              <a:t>Oxycodone (Oxycontin, Percocet)</a:t>
            </a:r>
          </a:p>
          <a:p>
            <a:pPr marL="285750" indent="-285750">
              <a:buFont typeface="Arial" panose="020B0604020202020204" pitchFamily="34" charset="0"/>
              <a:buChar char="•"/>
            </a:pPr>
            <a:r>
              <a:rPr lang="en-US" sz="1600" dirty="0"/>
              <a:t>Oxymorphone (</a:t>
            </a:r>
            <a:r>
              <a:rPr lang="en-US" sz="1600" dirty="0" err="1"/>
              <a:t>Opana</a:t>
            </a:r>
            <a:r>
              <a:rPr lang="en-US" sz="1600" dirty="0"/>
              <a:t>)</a:t>
            </a:r>
          </a:p>
          <a:p>
            <a:pPr marL="285750" indent="-285750">
              <a:buFont typeface="Arial" panose="020B0604020202020204" pitchFamily="34" charset="0"/>
              <a:buChar char="•"/>
            </a:pPr>
            <a:r>
              <a:rPr lang="en-US" sz="1600" dirty="0"/>
              <a:t>Morphine (</a:t>
            </a:r>
            <a:r>
              <a:rPr lang="en-US" sz="1600" dirty="0" err="1"/>
              <a:t>Kadian</a:t>
            </a:r>
            <a:r>
              <a:rPr lang="en-US" sz="1600" dirty="0"/>
              <a:t>, </a:t>
            </a:r>
            <a:r>
              <a:rPr lang="en-US" sz="1600" dirty="0" err="1"/>
              <a:t>Avinza</a:t>
            </a:r>
            <a:r>
              <a:rPr lang="en-US" sz="1600" dirty="0"/>
              <a:t>)</a:t>
            </a:r>
          </a:p>
          <a:p>
            <a:pPr marL="285750" indent="-285750">
              <a:buFont typeface="Arial" panose="020B0604020202020204" pitchFamily="34" charset="0"/>
              <a:buChar char="•"/>
            </a:pPr>
            <a:r>
              <a:rPr lang="en-US" sz="1600" dirty="0"/>
              <a:t>Codeine</a:t>
            </a:r>
          </a:p>
          <a:p>
            <a:pPr marL="285750" indent="-285750">
              <a:buFont typeface="Arial" panose="020B0604020202020204" pitchFamily="34" charset="0"/>
              <a:buChar char="•"/>
            </a:pPr>
            <a:r>
              <a:rPr lang="en-US" sz="1600" dirty="0"/>
              <a:t>Fentanyl</a:t>
            </a:r>
          </a:p>
          <a:p>
            <a:endParaRPr lang="en-US" sz="1400" dirty="0"/>
          </a:p>
        </p:txBody>
      </p:sp>
      <p:sp>
        <p:nvSpPr>
          <p:cNvPr id="4" name="TextBox 3">
            <a:extLst>
              <a:ext uri="{FF2B5EF4-FFF2-40B4-BE49-F238E27FC236}">
                <a16:creationId xmlns:a16="http://schemas.microsoft.com/office/drawing/2014/main" id="{B6CC01DD-1278-48B7-A9E5-576491875927}"/>
              </a:ext>
            </a:extLst>
          </p:cNvPr>
          <p:cNvSpPr txBox="1"/>
          <p:nvPr/>
        </p:nvSpPr>
        <p:spPr>
          <a:xfrm>
            <a:off x="4216198" y="4662166"/>
            <a:ext cx="7204907" cy="830997"/>
          </a:xfrm>
          <a:prstGeom prst="rect">
            <a:avLst/>
          </a:prstGeom>
          <a:noFill/>
        </p:spPr>
        <p:txBody>
          <a:bodyPr wrap="square" rtlCol="0">
            <a:spAutoFit/>
          </a:bodyPr>
          <a:lstStyle/>
          <a:p>
            <a:pPr algn="ctr"/>
            <a:r>
              <a:rPr lang="en-US" sz="1600" dirty="0"/>
              <a:t>In 2017, more than 70,000 people died from drug overdoses, making it a leading cause of injury-related death in the United States. Of those deaths, almost 68% involved a prescription or illicit opioid.</a:t>
            </a:r>
          </a:p>
        </p:txBody>
      </p:sp>
      <p:sp>
        <p:nvSpPr>
          <p:cNvPr id="5" name="TextBox 4">
            <a:extLst>
              <a:ext uri="{FF2B5EF4-FFF2-40B4-BE49-F238E27FC236}">
                <a16:creationId xmlns:a16="http://schemas.microsoft.com/office/drawing/2014/main" id="{A2A5975D-3345-4EB1-8480-D0B992D78974}"/>
              </a:ext>
            </a:extLst>
          </p:cNvPr>
          <p:cNvSpPr txBox="1"/>
          <p:nvPr/>
        </p:nvSpPr>
        <p:spPr>
          <a:xfrm>
            <a:off x="4216198" y="5994675"/>
            <a:ext cx="7204908" cy="307777"/>
          </a:xfrm>
          <a:prstGeom prst="rect">
            <a:avLst/>
          </a:prstGeom>
          <a:noFill/>
        </p:spPr>
        <p:txBody>
          <a:bodyPr wrap="square" rtlCol="0">
            <a:spAutoFit/>
          </a:bodyPr>
          <a:lstStyle/>
          <a:p>
            <a:pPr algn="ctr"/>
            <a:r>
              <a:rPr lang="en-US" sz="1400" dirty="0"/>
              <a:t>To learn more about opioid overdose: </a:t>
            </a:r>
            <a:r>
              <a:rPr lang="en-US" sz="1400" dirty="0">
                <a:hlinkClick r:id="rId5"/>
              </a:rPr>
              <a:t>https://www.cdc.gov/drugoverdose/index.html</a:t>
            </a:r>
            <a:r>
              <a:rPr lang="en-US" sz="1400" dirty="0"/>
              <a:t> </a:t>
            </a:r>
          </a:p>
        </p:txBody>
      </p:sp>
    </p:spTree>
    <p:extLst>
      <p:ext uri="{BB962C8B-B14F-4D97-AF65-F5344CB8AC3E}">
        <p14:creationId xmlns:p14="http://schemas.microsoft.com/office/powerpoint/2010/main" val="20950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1000"/>
                                        <p:tgtEl>
                                          <p:spTgt spid="8">
                                            <p:txEl>
                                              <p:pRg st="3" end="3"/>
                                            </p:txEl>
                                          </p:spTgt>
                                        </p:tgtEl>
                                      </p:cBhvr>
                                    </p:animEffect>
                                    <p:anim calcmode="lin" valueType="num">
                                      <p:cBhvr>
                                        <p:cTn id="20"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8">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1000"/>
                                        <p:tgtEl>
                                          <p:spTgt spid="8">
                                            <p:txEl>
                                              <p:pRg st="4" end="4"/>
                                            </p:txEl>
                                          </p:spTgt>
                                        </p:tgtEl>
                                      </p:cBhvr>
                                    </p:animEffect>
                                    <p:anim calcmode="lin" valueType="num">
                                      <p:cBhvr>
                                        <p:cTn id="2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755289" y="642859"/>
            <a:ext cx="6598508" cy="823771"/>
          </a:xfrm>
        </p:spPr>
        <p:txBody>
          <a:bodyPr>
            <a:normAutofit/>
          </a:bodyPr>
          <a:lstStyle/>
          <a:p>
            <a:pPr algn="ctr"/>
            <a:r>
              <a:rPr lang="en-US" sz="3200" b="1" dirty="0"/>
              <a:t>100 Points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637283" y="1439334"/>
            <a:ext cx="6598508" cy="3593042"/>
          </a:xfrm>
        </p:spPr>
        <p:txBody>
          <a:bodyPr/>
          <a:lstStyle/>
          <a:p>
            <a:pPr marL="0" indent="0" algn="ctr">
              <a:buNone/>
            </a:pPr>
            <a:r>
              <a:rPr lang="en-US" b="1" dirty="0"/>
              <a:t>What does the lime green ribbon symbolize? </a:t>
            </a:r>
          </a:p>
          <a:p>
            <a:pPr marL="0" indent="0">
              <a:buNone/>
            </a:pPr>
            <a:endParaRPr lang="en-US" dirty="0"/>
          </a:p>
          <a:p>
            <a:pPr marL="0" indent="0" algn="ctr">
              <a:buNone/>
            </a:pPr>
            <a:r>
              <a:rPr lang="en-US" u="sng" dirty="0"/>
              <a:t>ANSWER</a:t>
            </a:r>
          </a:p>
          <a:p>
            <a:pPr marL="0" indent="0" algn="ctr">
              <a:buNone/>
            </a:pPr>
            <a:r>
              <a:rPr lang="en-US" dirty="0"/>
              <a:t>Lime green is building momentum as the national color for mental health awareness. Wearing the ribbon is a simple way to show our collective support for mental health!  </a:t>
            </a:r>
          </a:p>
        </p:txBody>
      </p:sp>
      <p:grpSp>
        <p:nvGrpSpPr>
          <p:cNvPr id="9" name="Group 8">
            <a:extLst>
              <a:ext uri="{FF2B5EF4-FFF2-40B4-BE49-F238E27FC236}">
                <a16:creationId xmlns:a16="http://schemas.microsoft.com/office/drawing/2014/main" id="{A34C0112-463B-47E4-97E9-BE5EA8D602C9}"/>
              </a:ext>
            </a:extLst>
          </p:cNvPr>
          <p:cNvGrpSpPr/>
          <p:nvPr/>
        </p:nvGrpSpPr>
        <p:grpSpPr>
          <a:xfrm>
            <a:off x="6227905" y="2461989"/>
            <a:ext cx="3653280" cy="205565"/>
            <a:chOff x="6227905" y="2793904"/>
            <a:chExt cx="3653280" cy="205565"/>
          </a:xfrm>
        </p:grpSpPr>
        <p:pic>
          <p:nvPicPr>
            <p:cNvPr id="4" name="Content Placeholder 4" descr="A picture containing room, drawing&#10;&#10;Description automatically generated">
              <a:extLst>
                <a:ext uri="{FF2B5EF4-FFF2-40B4-BE49-F238E27FC236}">
                  <a16:creationId xmlns:a16="http://schemas.microsoft.com/office/drawing/2014/main" id="{4F6445D7-DB7A-8149-B5DF-BCF8970D61FA}"/>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5" name="Content Placeholder 4" descr="A picture containing room, drawing&#10;&#10;Description automatically generated">
              <a:extLst>
                <a:ext uri="{FF2B5EF4-FFF2-40B4-BE49-F238E27FC236}">
                  <a16:creationId xmlns:a16="http://schemas.microsoft.com/office/drawing/2014/main" id="{4DBE1335-C4C0-DA44-81FF-59B16263FF5F}"/>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8" name="Content Placeholder 4" descr="A picture containing room, drawing&#10;&#10;Description automatically generated">
              <a:extLst>
                <a:ext uri="{FF2B5EF4-FFF2-40B4-BE49-F238E27FC236}">
                  <a16:creationId xmlns:a16="http://schemas.microsoft.com/office/drawing/2014/main" id="{75EDBEFD-4722-48E2-AB24-38E80B8E4E28}"/>
                </a:ext>
              </a:extLst>
            </p:cNvPr>
            <p:cNvPicPr>
              <a:picLocks noChangeAspect="1"/>
            </p:cNvPicPr>
            <p:nvPr/>
          </p:nvPicPr>
          <p:blipFill>
            <a:blip r:embed="rId4"/>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117236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232029" y="472586"/>
            <a:ext cx="7397262" cy="883261"/>
          </a:xfrm>
        </p:spPr>
        <p:txBody>
          <a:bodyPr>
            <a:normAutofit/>
          </a:bodyPr>
          <a:lstStyle/>
          <a:p>
            <a:pPr algn="ctr"/>
            <a:r>
              <a:rPr lang="en-US" sz="3200" b="1" dirty="0"/>
              <a:t>100 Points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232030" y="1223230"/>
            <a:ext cx="7397261" cy="4231997"/>
          </a:xfrm>
        </p:spPr>
        <p:txBody>
          <a:bodyPr>
            <a:normAutofit lnSpcReduction="10000"/>
          </a:bodyPr>
          <a:lstStyle/>
          <a:p>
            <a:pPr marL="0" indent="0" algn="ctr">
              <a:buNone/>
            </a:pPr>
            <a:r>
              <a:rPr lang="en-US" sz="2400" b="1" dirty="0"/>
              <a:t>Traumatic events such as an accident, assault, military combat or natural disaster can have lasting effects on an individual’s mental health. Many individuals will have short term responses to life-threatening events; however, some will develop longer term symptoms that can lead to a diagnosis of what?</a:t>
            </a:r>
          </a:p>
          <a:p>
            <a:pPr marL="0" indent="0">
              <a:buNone/>
            </a:pPr>
            <a:endParaRPr lang="en-US" sz="3600" b="1" u="sng" dirty="0"/>
          </a:p>
          <a:p>
            <a:pPr marL="0" indent="0" algn="ctr">
              <a:buNone/>
            </a:pPr>
            <a:r>
              <a:rPr lang="en-US" sz="2400" u="sng" dirty="0"/>
              <a:t>ANSWER</a:t>
            </a:r>
            <a:r>
              <a:rPr lang="en-US" sz="2400" dirty="0"/>
              <a:t>: </a:t>
            </a:r>
            <a:r>
              <a:rPr lang="en-US" sz="2000" dirty="0"/>
              <a:t>Post Traumatic Stress Disorder (PTSD).</a:t>
            </a:r>
          </a:p>
          <a:p>
            <a:pPr marL="0" indent="0">
              <a:buNone/>
            </a:pPr>
            <a:endParaRPr lang="en-US" sz="1100" dirty="0"/>
          </a:p>
          <a:p>
            <a:pPr marL="0" indent="0" algn="ctr">
              <a:buNone/>
            </a:pPr>
            <a:r>
              <a:rPr lang="en-US" sz="1800" dirty="0"/>
              <a:t>PTSD affects about 9 million U.S. adults. A common myth is that PTSD is only experienced by individuals who have been involved in military combat. The truth is any individual who experiences a life-threatening or traumatic event can develop PTSD.  </a:t>
            </a:r>
            <a:endParaRPr lang="en-US" sz="1800" b="1" dirty="0"/>
          </a:p>
          <a:p>
            <a:pPr marL="0" indent="0">
              <a:buNone/>
            </a:pPr>
            <a:endParaRPr lang="en-US" sz="2400" b="1" dirty="0"/>
          </a:p>
        </p:txBody>
      </p:sp>
      <p:grpSp>
        <p:nvGrpSpPr>
          <p:cNvPr id="7" name="Group 6">
            <a:extLst>
              <a:ext uri="{FF2B5EF4-FFF2-40B4-BE49-F238E27FC236}">
                <a16:creationId xmlns:a16="http://schemas.microsoft.com/office/drawing/2014/main" id="{2804C0FF-1D0E-4371-A4FE-2B6A401E08DE}"/>
              </a:ext>
            </a:extLst>
          </p:cNvPr>
          <p:cNvGrpSpPr/>
          <p:nvPr/>
        </p:nvGrpSpPr>
        <p:grpSpPr>
          <a:xfrm>
            <a:off x="6109897" y="3223435"/>
            <a:ext cx="3653280" cy="205565"/>
            <a:chOff x="6227905" y="2793904"/>
            <a:chExt cx="3653280" cy="205565"/>
          </a:xfrm>
        </p:grpSpPr>
        <p:pic>
          <p:nvPicPr>
            <p:cNvPr id="8" name="Content Placeholder 4" descr="A picture containing room, drawing&#10;&#10;Description automatically generated">
              <a:extLst>
                <a:ext uri="{FF2B5EF4-FFF2-40B4-BE49-F238E27FC236}">
                  <a16:creationId xmlns:a16="http://schemas.microsoft.com/office/drawing/2014/main" id="{F3DE6429-B477-4695-9081-6800ABD77EDF}"/>
                </a:ext>
              </a:extLst>
            </p:cNvPr>
            <p:cNvPicPr>
              <a:picLocks noChangeAspect="1"/>
            </p:cNvPicPr>
            <p:nvPr/>
          </p:nvPicPr>
          <p:blipFill>
            <a:blip r:embed="rId4"/>
            <a:stretch>
              <a:fillRect/>
            </a:stretch>
          </p:blipFill>
          <p:spPr>
            <a:xfrm>
              <a:off x="6227905" y="2793906"/>
              <a:ext cx="236017" cy="205563"/>
            </a:xfrm>
            <a:prstGeom prst="rect">
              <a:avLst/>
            </a:prstGeom>
          </p:spPr>
        </p:pic>
        <p:pic>
          <p:nvPicPr>
            <p:cNvPr id="9" name="Content Placeholder 4" descr="A picture containing room, drawing&#10;&#10;Description automatically generated">
              <a:extLst>
                <a:ext uri="{FF2B5EF4-FFF2-40B4-BE49-F238E27FC236}">
                  <a16:creationId xmlns:a16="http://schemas.microsoft.com/office/drawing/2014/main" id="{CEF4A45C-A7AF-4920-8A66-7D7C00B8DF4C}"/>
                </a:ext>
              </a:extLst>
            </p:cNvPr>
            <p:cNvPicPr>
              <a:picLocks noChangeAspect="1"/>
            </p:cNvPicPr>
            <p:nvPr/>
          </p:nvPicPr>
          <p:blipFill>
            <a:blip r:embed="rId4"/>
            <a:stretch>
              <a:fillRect/>
            </a:stretch>
          </p:blipFill>
          <p:spPr>
            <a:xfrm>
              <a:off x="9645168" y="2793904"/>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6FB6DC33-7BC2-443A-BC95-4552290972EB}"/>
                </a:ext>
              </a:extLst>
            </p:cNvPr>
            <p:cNvPicPr>
              <a:picLocks noChangeAspect="1"/>
            </p:cNvPicPr>
            <p:nvPr/>
          </p:nvPicPr>
          <p:blipFill>
            <a:blip r:embed="rId4"/>
            <a:stretch>
              <a:fillRect/>
            </a:stretch>
          </p:blipFill>
          <p:spPr>
            <a:xfrm>
              <a:off x="7936537" y="2793906"/>
              <a:ext cx="236017" cy="205563"/>
            </a:xfrm>
            <a:prstGeom prst="rect">
              <a:avLst/>
            </a:prstGeom>
          </p:spPr>
        </p:pic>
      </p:grpSp>
      <p:sp>
        <p:nvSpPr>
          <p:cNvPr id="11" name="TextBox 10">
            <a:extLst>
              <a:ext uri="{FF2B5EF4-FFF2-40B4-BE49-F238E27FC236}">
                <a16:creationId xmlns:a16="http://schemas.microsoft.com/office/drawing/2014/main" id="{DB0D61ED-FFC7-490F-90CD-3E2A43AFAD18}"/>
              </a:ext>
            </a:extLst>
          </p:cNvPr>
          <p:cNvSpPr txBox="1"/>
          <p:nvPr/>
        </p:nvSpPr>
        <p:spPr>
          <a:xfrm>
            <a:off x="4232029" y="5931784"/>
            <a:ext cx="7397262" cy="307777"/>
          </a:xfrm>
          <a:prstGeom prst="rect">
            <a:avLst/>
          </a:prstGeom>
          <a:noFill/>
        </p:spPr>
        <p:txBody>
          <a:bodyPr wrap="square" rtlCol="0">
            <a:spAutoFit/>
          </a:bodyPr>
          <a:lstStyle/>
          <a:p>
            <a:pPr algn="ctr"/>
            <a:r>
              <a:rPr lang="en-US" sz="1400" dirty="0"/>
              <a:t>To learn more about sings, symptoms and treatment visit </a:t>
            </a:r>
            <a:r>
              <a:rPr lang="en-US" sz="1400" dirty="0">
                <a:hlinkClick r:id="rId5"/>
              </a:rPr>
              <a:t>www.NAMI.org</a:t>
            </a:r>
            <a:endParaRPr lang="en-US" sz="1400" dirty="0"/>
          </a:p>
        </p:txBody>
      </p:sp>
    </p:spTree>
    <p:extLst>
      <p:ext uri="{BB962C8B-B14F-4D97-AF65-F5344CB8AC3E}">
        <p14:creationId xmlns:p14="http://schemas.microsoft.com/office/powerpoint/2010/main" val="295875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452730" y="500062"/>
            <a:ext cx="6901070" cy="811903"/>
          </a:xfrm>
        </p:spPr>
        <p:txBody>
          <a:bodyPr>
            <a:normAutofit/>
          </a:bodyPr>
          <a:lstStyle/>
          <a:p>
            <a:pPr algn="ctr"/>
            <a:r>
              <a:rPr lang="en-US" sz="3200" b="1" dirty="0"/>
              <a:t>200 Points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452730" y="1500809"/>
            <a:ext cx="6901070" cy="4150483"/>
          </a:xfrm>
        </p:spPr>
        <p:txBody>
          <a:bodyPr>
            <a:normAutofit fontScale="77500" lnSpcReduction="20000"/>
          </a:bodyPr>
          <a:lstStyle/>
          <a:p>
            <a:pPr marL="0" indent="0" algn="ctr">
              <a:buNone/>
            </a:pPr>
            <a:r>
              <a:rPr lang="en-US" sz="3100" b="1" dirty="0"/>
              <a:t>What is the term for when someone experiences a mental illness and a substance use disorder simultaneously?</a:t>
            </a:r>
          </a:p>
          <a:p>
            <a:pPr marL="0" indent="0">
              <a:buNone/>
            </a:pPr>
            <a:endParaRPr lang="en-US" b="1" dirty="0"/>
          </a:p>
          <a:p>
            <a:pPr marL="0" indent="0" algn="ctr">
              <a:buNone/>
            </a:pPr>
            <a:endParaRPr lang="en-US" u="sng" dirty="0"/>
          </a:p>
          <a:p>
            <a:pPr marL="0" indent="0" algn="ctr">
              <a:buNone/>
            </a:pPr>
            <a:r>
              <a:rPr lang="en-US" u="sng" dirty="0"/>
              <a:t>ANSWER</a:t>
            </a:r>
            <a:r>
              <a:rPr lang="en-US" dirty="0"/>
              <a:t> </a:t>
            </a:r>
          </a:p>
          <a:p>
            <a:pPr marL="0" indent="0" algn="ctr">
              <a:buNone/>
            </a:pPr>
            <a:r>
              <a:rPr lang="en-US" dirty="0"/>
              <a:t>Dual diagnosis, or also referred to as co-occurring disorder. </a:t>
            </a:r>
          </a:p>
          <a:p>
            <a:pPr marL="0" indent="0" algn="ctr">
              <a:buNone/>
            </a:pPr>
            <a:endParaRPr lang="en-US" dirty="0"/>
          </a:p>
          <a:p>
            <a:pPr marL="0" indent="0" algn="ctr">
              <a:buNone/>
            </a:pPr>
            <a:r>
              <a:rPr lang="en-US" sz="2600" dirty="0"/>
              <a:t>An estimated 9.2 million U.S. adults experience both a mental illness and substance use disorder in a given year. It’s important to remember that help is available, and recovery is possible. </a:t>
            </a:r>
          </a:p>
        </p:txBody>
      </p:sp>
      <p:sp>
        <p:nvSpPr>
          <p:cNvPr id="7" name="TextBox 6">
            <a:extLst>
              <a:ext uri="{FF2B5EF4-FFF2-40B4-BE49-F238E27FC236}">
                <a16:creationId xmlns:a16="http://schemas.microsoft.com/office/drawing/2014/main" id="{77BECB44-8904-4EFD-AA8F-0052775C3CAE}"/>
              </a:ext>
            </a:extLst>
          </p:cNvPr>
          <p:cNvSpPr txBox="1"/>
          <p:nvPr/>
        </p:nvSpPr>
        <p:spPr>
          <a:xfrm>
            <a:off x="4452730" y="5988606"/>
            <a:ext cx="6901070" cy="307777"/>
          </a:xfrm>
          <a:prstGeom prst="rect">
            <a:avLst/>
          </a:prstGeom>
          <a:noFill/>
        </p:spPr>
        <p:txBody>
          <a:bodyPr wrap="square" rtlCol="0">
            <a:spAutoFit/>
          </a:bodyPr>
          <a:lstStyle/>
          <a:p>
            <a:pPr algn="ctr"/>
            <a:r>
              <a:rPr lang="en-US" sz="1400" dirty="0"/>
              <a:t>Learn more here: </a:t>
            </a:r>
            <a:r>
              <a:rPr lang="en-US" sz="1400" dirty="0">
                <a:hlinkClick r:id="rId4"/>
              </a:rPr>
              <a:t>www.NAMI.org</a:t>
            </a:r>
            <a:endParaRPr lang="en-US" sz="1400" dirty="0"/>
          </a:p>
        </p:txBody>
      </p:sp>
      <p:grpSp>
        <p:nvGrpSpPr>
          <p:cNvPr id="9" name="Group 8">
            <a:extLst>
              <a:ext uri="{FF2B5EF4-FFF2-40B4-BE49-F238E27FC236}">
                <a16:creationId xmlns:a16="http://schemas.microsoft.com/office/drawing/2014/main" id="{75324337-010A-4327-9D86-6294A5532230}"/>
              </a:ext>
            </a:extLst>
          </p:cNvPr>
          <p:cNvGrpSpPr/>
          <p:nvPr/>
        </p:nvGrpSpPr>
        <p:grpSpPr>
          <a:xfrm>
            <a:off x="6076625" y="2615230"/>
            <a:ext cx="3653280" cy="205565"/>
            <a:chOff x="6227905" y="2793904"/>
            <a:chExt cx="3653280" cy="205565"/>
          </a:xfrm>
        </p:grpSpPr>
        <p:pic>
          <p:nvPicPr>
            <p:cNvPr id="10" name="Content Placeholder 4" descr="A picture containing room, drawing&#10;&#10;Description automatically generated">
              <a:extLst>
                <a:ext uri="{FF2B5EF4-FFF2-40B4-BE49-F238E27FC236}">
                  <a16:creationId xmlns:a16="http://schemas.microsoft.com/office/drawing/2014/main" id="{3B011E67-778F-4967-9B43-9F015F655D91}"/>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74461BBF-F87F-4F3E-A700-4C13D5D0715C}"/>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2FBBF03C-21C5-4955-999F-7C4A913A24C0}"/>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180704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377128" y="490183"/>
            <a:ext cx="7089912" cy="853815"/>
          </a:xfrm>
        </p:spPr>
        <p:txBody>
          <a:bodyPr>
            <a:normAutofit/>
          </a:bodyPr>
          <a:lstStyle/>
          <a:p>
            <a:pPr algn="ctr"/>
            <a:r>
              <a:rPr lang="en-US" sz="3200" b="1" dirty="0"/>
              <a:t>200 Points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377128" y="1343998"/>
            <a:ext cx="7089913" cy="4502913"/>
          </a:xfrm>
        </p:spPr>
        <p:txBody>
          <a:bodyPr>
            <a:normAutofit/>
          </a:bodyPr>
          <a:lstStyle/>
          <a:p>
            <a:pPr marL="0" indent="0" algn="ctr">
              <a:buNone/>
            </a:pPr>
            <a:r>
              <a:rPr lang="en-US" b="1" dirty="0"/>
              <a:t>The main character in the 2001 movie ‘A Beautiful Mind’ experiences what mental illness?  </a:t>
            </a:r>
          </a:p>
          <a:p>
            <a:pPr marL="0" indent="0">
              <a:buNone/>
            </a:pPr>
            <a:endParaRPr lang="en-US" sz="3500" dirty="0"/>
          </a:p>
          <a:p>
            <a:pPr marL="0" indent="0" algn="ctr">
              <a:buNone/>
            </a:pPr>
            <a:r>
              <a:rPr lang="en-US" sz="2400" u="sng" dirty="0"/>
              <a:t>ANSWER</a:t>
            </a:r>
            <a:r>
              <a:rPr lang="en-US" sz="2400" dirty="0"/>
              <a:t>: Schizophrenia</a:t>
            </a:r>
          </a:p>
          <a:p>
            <a:pPr marL="0" indent="0">
              <a:buNone/>
            </a:pPr>
            <a:endParaRPr lang="en-US" sz="1300" dirty="0"/>
          </a:p>
          <a:p>
            <a:pPr marL="0" indent="0" algn="ctr">
              <a:buNone/>
            </a:pPr>
            <a:r>
              <a:rPr lang="en-US" sz="2000" dirty="0"/>
              <a:t>The National Alliance on Mental Illness called ‘A Beautiful Mind’ a historic, authentic achievement. The film provides viewers with an inside look into the mind of someone who is battling to separate reality from delusion, as well as dispels many myths about schizophrenia and communicates important truths. </a:t>
            </a:r>
          </a:p>
        </p:txBody>
      </p:sp>
      <p:sp>
        <p:nvSpPr>
          <p:cNvPr id="8" name="TextBox 7">
            <a:extLst>
              <a:ext uri="{FF2B5EF4-FFF2-40B4-BE49-F238E27FC236}">
                <a16:creationId xmlns:a16="http://schemas.microsoft.com/office/drawing/2014/main" id="{3D01570E-8492-470D-A506-9D2CC31A34B5}"/>
              </a:ext>
            </a:extLst>
          </p:cNvPr>
          <p:cNvSpPr txBox="1"/>
          <p:nvPr/>
        </p:nvSpPr>
        <p:spPr>
          <a:xfrm>
            <a:off x="4377128" y="5998486"/>
            <a:ext cx="7089913" cy="307777"/>
          </a:xfrm>
          <a:prstGeom prst="rect">
            <a:avLst/>
          </a:prstGeom>
          <a:noFill/>
        </p:spPr>
        <p:txBody>
          <a:bodyPr wrap="square" rtlCol="0">
            <a:spAutoFit/>
          </a:bodyPr>
          <a:lstStyle/>
          <a:p>
            <a:pPr algn="ctr"/>
            <a:r>
              <a:rPr lang="en-US" sz="1400" dirty="0"/>
              <a:t>To learn more about schizophrenia visit </a:t>
            </a:r>
            <a:r>
              <a:rPr lang="en-US" sz="1400" dirty="0">
                <a:hlinkClick r:id="rId4"/>
              </a:rPr>
              <a:t>www.NAMI.org</a:t>
            </a:r>
            <a:endParaRPr lang="en-US" sz="1400" dirty="0"/>
          </a:p>
        </p:txBody>
      </p:sp>
      <p:grpSp>
        <p:nvGrpSpPr>
          <p:cNvPr id="9" name="Group 8">
            <a:extLst>
              <a:ext uri="{FF2B5EF4-FFF2-40B4-BE49-F238E27FC236}">
                <a16:creationId xmlns:a16="http://schemas.microsoft.com/office/drawing/2014/main" id="{C45C7061-BBD3-4EE1-964B-FB64B66D6F01}"/>
              </a:ext>
            </a:extLst>
          </p:cNvPr>
          <p:cNvGrpSpPr/>
          <p:nvPr/>
        </p:nvGrpSpPr>
        <p:grpSpPr>
          <a:xfrm>
            <a:off x="6095444" y="2626242"/>
            <a:ext cx="3653280" cy="205565"/>
            <a:chOff x="6227905" y="2793904"/>
            <a:chExt cx="3653280" cy="205565"/>
          </a:xfrm>
        </p:grpSpPr>
        <p:pic>
          <p:nvPicPr>
            <p:cNvPr id="10" name="Content Placeholder 4" descr="A picture containing room, drawing&#10;&#10;Description automatically generated">
              <a:extLst>
                <a:ext uri="{FF2B5EF4-FFF2-40B4-BE49-F238E27FC236}">
                  <a16:creationId xmlns:a16="http://schemas.microsoft.com/office/drawing/2014/main" id="{5D3BEC6A-A7D7-45D4-8C85-A47DEB442E71}"/>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53350063-FACA-4E48-A96A-48C20CF893A8}"/>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2" name="Content Placeholder 4" descr="A picture containing room, drawing&#10;&#10;Description automatically generated">
              <a:extLst>
                <a:ext uri="{FF2B5EF4-FFF2-40B4-BE49-F238E27FC236}">
                  <a16:creationId xmlns:a16="http://schemas.microsoft.com/office/drawing/2014/main" id="{E76F5833-B04C-4BCB-A1FC-391EB915F29F}"/>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243879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6ACDD-F6A2-114D-B29A-AC59A252C4E1}"/>
              </a:ext>
            </a:extLst>
          </p:cNvPr>
          <p:cNvSpPr>
            <a:spLocks noGrp="1"/>
          </p:cNvSpPr>
          <p:nvPr>
            <p:ph type="title"/>
          </p:nvPr>
        </p:nvSpPr>
        <p:spPr>
          <a:xfrm>
            <a:off x="4197925" y="571318"/>
            <a:ext cx="7297883" cy="613245"/>
          </a:xfrm>
        </p:spPr>
        <p:txBody>
          <a:bodyPr>
            <a:normAutofit/>
          </a:bodyPr>
          <a:lstStyle/>
          <a:p>
            <a:pPr algn="ctr"/>
            <a:r>
              <a:rPr lang="en-US" sz="3200" b="1" dirty="0"/>
              <a:t>200 Points</a:t>
            </a:r>
          </a:p>
        </p:txBody>
      </p:sp>
      <p:sp>
        <p:nvSpPr>
          <p:cNvPr id="3" name="Content Placeholder 2">
            <a:extLst>
              <a:ext uri="{FF2B5EF4-FFF2-40B4-BE49-F238E27FC236}">
                <a16:creationId xmlns:a16="http://schemas.microsoft.com/office/drawing/2014/main" id="{9A40DF79-BA0B-BB4F-B013-42E25967A5E9}"/>
              </a:ext>
            </a:extLst>
          </p:cNvPr>
          <p:cNvSpPr>
            <a:spLocks noGrp="1"/>
          </p:cNvSpPr>
          <p:nvPr>
            <p:ph idx="1"/>
          </p:nvPr>
        </p:nvSpPr>
        <p:spPr>
          <a:xfrm>
            <a:off x="4055917" y="1184563"/>
            <a:ext cx="7439891" cy="4488873"/>
          </a:xfrm>
        </p:spPr>
        <p:txBody>
          <a:bodyPr>
            <a:normAutofit fontScale="85000" lnSpcReduction="20000"/>
          </a:bodyPr>
          <a:lstStyle/>
          <a:p>
            <a:pPr marL="0" indent="0" algn="ctr">
              <a:buNone/>
            </a:pPr>
            <a:r>
              <a:rPr lang="en-US" b="1" dirty="0"/>
              <a:t>Experts suggest incorporating activities and practices from five dimensions into your self-care routine. These five dimensions include: physical, mental, spiritual, ______ and ______.</a:t>
            </a:r>
          </a:p>
          <a:p>
            <a:pPr marL="0" indent="0">
              <a:buNone/>
            </a:pPr>
            <a:endParaRPr lang="en-US" dirty="0"/>
          </a:p>
          <a:p>
            <a:pPr marL="0" indent="0">
              <a:buNone/>
            </a:pPr>
            <a:endParaRPr lang="en-US" dirty="0"/>
          </a:p>
          <a:p>
            <a:pPr marL="0" indent="0" algn="ctr">
              <a:buNone/>
            </a:pPr>
            <a:r>
              <a:rPr lang="en-US" sz="2600" u="sng" dirty="0"/>
              <a:t>ANSWER</a:t>
            </a:r>
            <a:r>
              <a:rPr lang="en-US" sz="2600" dirty="0"/>
              <a:t>: Social and emotional</a:t>
            </a:r>
          </a:p>
          <a:p>
            <a:pPr marL="0" indent="0">
              <a:buNone/>
            </a:pPr>
            <a:endParaRPr lang="en-US" sz="2100" dirty="0"/>
          </a:p>
          <a:p>
            <a:pPr marL="0" indent="0" algn="ctr">
              <a:buNone/>
            </a:pPr>
            <a:r>
              <a:rPr lang="en-US" sz="2100" dirty="0"/>
              <a:t>We can all benefit from nurturing ourselves. Our  physical self-care includes anything involving our physical body such as exercise or sleep. Mental self-care involves intellectual and creative stimulation such as reading a book or doing a puzzle. One’s spiritual self-care involves our awareness through religion, meditation, or community service. Emotional self-care includes being in tune and regulating one’s feelings through therapy, journaling, or listening to music. Lastly, social self-care is engaging in healthy interaction with others. </a:t>
            </a:r>
          </a:p>
        </p:txBody>
      </p:sp>
      <p:sp>
        <p:nvSpPr>
          <p:cNvPr id="7" name="TextBox 6">
            <a:extLst>
              <a:ext uri="{FF2B5EF4-FFF2-40B4-BE49-F238E27FC236}">
                <a16:creationId xmlns:a16="http://schemas.microsoft.com/office/drawing/2014/main" id="{FC05A818-8E91-485E-BC62-8A09E8B59BB2}"/>
              </a:ext>
            </a:extLst>
          </p:cNvPr>
          <p:cNvSpPr txBox="1"/>
          <p:nvPr/>
        </p:nvSpPr>
        <p:spPr>
          <a:xfrm>
            <a:off x="4055917" y="5824207"/>
            <a:ext cx="7439891" cy="800219"/>
          </a:xfrm>
          <a:prstGeom prst="rect">
            <a:avLst/>
          </a:prstGeom>
          <a:noFill/>
        </p:spPr>
        <p:txBody>
          <a:bodyPr wrap="square" rtlCol="0">
            <a:spAutoFit/>
          </a:bodyPr>
          <a:lstStyle/>
          <a:p>
            <a:pPr algn="ctr"/>
            <a:r>
              <a:rPr lang="en-US" sz="1400" dirty="0"/>
              <a:t>Learn more about self-care and find resources at:</a:t>
            </a:r>
          </a:p>
          <a:p>
            <a:pPr algn="ctr"/>
            <a:r>
              <a:rPr lang="en-US" sz="1400" dirty="0">
                <a:hlinkClick r:id="rId4"/>
              </a:rPr>
              <a:t>www.EMMResourceCenter.org</a:t>
            </a:r>
            <a:endParaRPr lang="en-US" sz="1400" dirty="0"/>
          </a:p>
          <a:p>
            <a:pPr algn="ctr"/>
            <a:endParaRPr lang="en-US" dirty="0"/>
          </a:p>
        </p:txBody>
      </p:sp>
      <p:grpSp>
        <p:nvGrpSpPr>
          <p:cNvPr id="8" name="Group 7">
            <a:extLst>
              <a:ext uri="{FF2B5EF4-FFF2-40B4-BE49-F238E27FC236}">
                <a16:creationId xmlns:a16="http://schemas.microsoft.com/office/drawing/2014/main" id="{6998A72A-48DF-4C59-B463-3ACC4DE9889B}"/>
              </a:ext>
            </a:extLst>
          </p:cNvPr>
          <p:cNvGrpSpPr/>
          <p:nvPr/>
        </p:nvGrpSpPr>
        <p:grpSpPr>
          <a:xfrm>
            <a:off x="6020226" y="2524974"/>
            <a:ext cx="3653280" cy="205565"/>
            <a:chOff x="6227905" y="2793904"/>
            <a:chExt cx="3653280" cy="205565"/>
          </a:xfrm>
        </p:grpSpPr>
        <p:pic>
          <p:nvPicPr>
            <p:cNvPr id="9" name="Content Placeholder 4" descr="A picture containing room, drawing&#10;&#10;Description automatically generated">
              <a:extLst>
                <a:ext uri="{FF2B5EF4-FFF2-40B4-BE49-F238E27FC236}">
                  <a16:creationId xmlns:a16="http://schemas.microsoft.com/office/drawing/2014/main" id="{D090C388-438B-49F8-84DA-92B6E25D46F2}"/>
                </a:ext>
              </a:extLst>
            </p:cNvPr>
            <p:cNvPicPr>
              <a:picLocks noChangeAspect="1"/>
            </p:cNvPicPr>
            <p:nvPr/>
          </p:nvPicPr>
          <p:blipFill>
            <a:blip r:embed="rId5"/>
            <a:stretch>
              <a:fillRect/>
            </a:stretch>
          </p:blipFill>
          <p:spPr>
            <a:xfrm>
              <a:off x="6227905" y="2793906"/>
              <a:ext cx="236017" cy="205563"/>
            </a:xfrm>
            <a:prstGeom prst="rect">
              <a:avLst/>
            </a:prstGeom>
          </p:spPr>
        </p:pic>
        <p:pic>
          <p:nvPicPr>
            <p:cNvPr id="10" name="Content Placeholder 4" descr="A picture containing room, drawing&#10;&#10;Description automatically generated">
              <a:extLst>
                <a:ext uri="{FF2B5EF4-FFF2-40B4-BE49-F238E27FC236}">
                  <a16:creationId xmlns:a16="http://schemas.microsoft.com/office/drawing/2014/main" id="{6389FA1B-6944-43EE-BE0D-550E7F44D65F}"/>
                </a:ext>
              </a:extLst>
            </p:cNvPr>
            <p:cNvPicPr>
              <a:picLocks noChangeAspect="1"/>
            </p:cNvPicPr>
            <p:nvPr/>
          </p:nvPicPr>
          <p:blipFill>
            <a:blip r:embed="rId5"/>
            <a:stretch>
              <a:fillRect/>
            </a:stretch>
          </p:blipFill>
          <p:spPr>
            <a:xfrm>
              <a:off x="9645168" y="2793904"/>
              <a:ext cx="236017" cy="205563"/>
            </a:xfrm>
            <a:prstGeom prst="rect">
              <a:avLst/>
            </a:prstGeom>
          </p:spPr>
        </p:pic>
        <p:pic>
          <p:nvPicPr>
            <p:cNvPr id="11" name="Content Placeholder 4" descr="A picture containing room, drawing&#10;&#10;Description automatically generated">
              <a:extLst>
                <a:ext uri="{FF2B5EF4-FFF2-40B4-BE49-F238E27FC236}">
                  <a16:creationId xmlns:a16="http://schemas.microsoft.com/office/drawing/2014/main" id="{2C73AD71-6A8D-43F1-BB42-8F92400EA34B}"/>
                </a:ext>
              </a:extLst>
            </p:cNvPr>
            <p:cNvPicPr>
              <a:picLocks noChangeAspect="1"/>
            </p:cNvPicPr>
            <p:nvPr/>
          </p:nvPicPr>
          <p:blipFill>
            <a:blip r:embed="rId5"/>
            <a:stretch>
              <a:fillRect/>
            </a:stretch>
          </p:blipFill>
          <p:spPr>
            <a:xfrm>
              <a:off x="7936537" y="2793906"/>
              <a:ext cx="236017" cy="205563"/>
            </a:xfrm>
            <a:prstGeom prst="rect">
              <a:avLst/>
            </a:prstGeom>
          </p:spPr>
        </p:pic>
      </p:grpSp>
    </p:spTree>
    <p:extLst>
      <p:ext uri="{BB962C8B-B14F-4D97-AF65-F5344CB8AC3E}">
        <p14:creationId xmlns:p14="http://schemas.microsoft.com/office/powerpoint/2010/main" val="173848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259E992F17274E81ADFC36EBD0EF07" ma:contentTypeVersion="10" ma:contentTypeDescription="Create a new document." ma:contentTypeScope="" ma:versionID="caefcc9fb08b03899a52a986239b8990">
  <xsd:schema xmlns:xsd="http://www.w3.org/2001/XMLSchema" xmlns:xs="http://www.w3.org/2001/XMLSchema" xmlns:p="http://schemas.microsoft.com/office/2006/metadata/properties" xmlns:ns3="2b6dc329-64e4-4813-bd57-2f44411c47db" targetNamespace="http://schemas.microsoft.com/office/2006/metadata/properties" ma:root="true" ma:fieldsID="fffecbd295bd9d4dcce76e2e51b5e950" ns3:_="">
    <xsd:import namespace="2b6dc329-64e4-4813-bd57-2f44411c47d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6dc329-64e4-4813-bd57-2f44411c47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9F3141-52FC-4995-A2BD-5D97ADA138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6dc329-64e4-4813-bd57-2f44411c47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60B0B2-F230-4687-A8CD-73B18D4FA629}">
  <ds:schemaRefs>
    <ds:schemaRef ds:uri="http://schemas.microsoft.com/office/2006/metadata/properties"/>
    <ds:schemaRef ds:uri="http://www.w3.org/XML/1998/namespace"/>
    <ds:schemaRef ds:uri="2b6dc329-64e4-4813-bd57-2f44411c47db"/>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E33A6323-A71B-496E-A68C-E710A461EB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10627</TotalTime>
  <Words>4254</Words>
  <Application>Microsoft Macintosh PowerPoint</Application>
  <PresentationFormat>Widescreen</PresentationFormat>
  <Paragraphs>421</Paragraphs>
  <Slides>42</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Trivia Game</vt:lpstr>
      <vt:lpstr>Virtual Trivia</vt:lpstr>
      <vt:lpstr>PowerPoint Presentation</vt:lpstr>
      <vt:lpstr>Mental Health Category</vt:lpstr>
      <vt:lpstr>100 Points</vt:lpstr>
      <vt:lpstr>100 Points</vt:lpstr>
      <vt:lpstr>200 Points</vt:lpstr>
      <vt:lpstr>200 Points</vt:lpstr>
      <vt:lpstr>200 Points</vt:lpstr>
      <vt:lpstr>300 Points</vt:lpstr>
      <vt:lpstr>300 Points</vt:lpstr>
      <vt:lpstr>300 Points</vt:lpstr>
      <vt:lpstr>400 Points</vt:lpstr>
      <vt:lpstr>400 Points</vt:lpstr>
      <vt:lpstr>400 Points</vt:lpstr>
      <vt:lpstr>400 Points</vt:lpstr>
      <vt:lpstr>Suicide Prevention Category</vt:lpstr>
      <vt:lpstr>100 Points</vt:lpstr>
      <vt:lpstr>100 Points</vt:lpstr>
      <vt:lpstr>100 Points + Bonus Points</vt:lpstr>
      <vt:lpstr>200 Points</vt:lpstr>
      <vt:lpstr>200 Points</vt:lpstr>
      <vt:lpstr>200 Points</vt:lpstr>
      <vt:lpstr>300 Points</vt:lpstr>
      <vt:lpstr>300 Points</vt:lpstr>
      <vt:lpstr>300 Points</vt:lpstr>
      <vt:lpstr>400 Points</vt:lpstr>
      <vt:lpstr>400 Points</vt:lpstr>
      <vt:lpstr>400 Points</vt:lpstr>
      <vt:lpstr>Substance Use/Recovery Category</vt:lpstr>
      <vt:lpstr>100 Points</vt:lpstr>
      <vt:lpstr>100 Points</vt:lpstr>
      <vt:lpstr>100 Points</vt:lpstr>
      <vt:lpstr>200 Points</vt:lpstr>
      <vt:lpstr>200 Points</vt:lpstr>
      <vt:lpstr>300 Points</vt:lpstr>
      <vt:lpstr>300 Points</vt:lpstr>
      <vt:lpstr>300 Points</vt:lpstr>
      <vt:lpstr>400 Points</vt:lpstr>
      <vt:lpstr>400 Points</vt:lpstr>
      <vt:lpstr>400 Points</vt:lpstr>
      <vt:lpstr>400 Points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Ballard</dc:creator>
  <cp:lastModifiedBy>Stephanie Ballard</cp:lastModifiedBy>
  <cp:revision>12</cp:revision>
  <dcterms:created xsi:type="dcterms:W3CDTF">2020-07-01T15:59:37Z</dcterms:created>
  <dcterms:modified xsi:type="dcterms:W3CDTF">2021-07-12T18:01:11Z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0x01010025259E992F17274E81ADFC36EBD0EF07</vt:lpwstr>
  </property>
</Properties>
</file>