
<file path=[Content_Types].xml><?xml version="1.0" encoding="utf-8"?>
<Types xmlns="http://schemas.openxmlformats.org/package/2006/content-types">
  <Default Extension="xml" ContentType="application/xml"/>
  <Default Extension="jpg" ContentType="image/jpeg"/>
  <Default Extension="jpeg" ContentType="image/jpeg"/>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Lst>
  <p:notesMasterIdLst>
    <p:notesMasterId r:id="rId38"/>
  </p:notesMasterIdLst>
  <p:sldIdLst>
    <p:sldId id="277" r:id="rId13"/>
    <p:sldId id="278" r:id="rId14"/>
    <p:sldId id="279" r:id="rId15"/>
    <p:sldId id="280" r:id="rId16"/>
    <p:sldId id="281" r:id="rId17"/>
    <p:sldId id="272" r:id="rId18"/>
    <p:sldId id="270" r:id="rId19"/>
    <p:sldId id="271" r:id="rId20"/>
    <p:sldId id="282" r:id="rId21"/>
    <p:sldId id="283" r:id="rId22"/>
    <p:sldId id="263" r:id="rId23"/>
    <p:sldId id="259" r:id="rId24"/>
    <p:sldId id="261" r:id="rId25"/>
    <p:sldId id="258" r:id="rId26"/>
    <p:sldId id="260" r:id="rId27"/>
    <p:sldId id="285" r:id="rId28"/>
    <p:sldId id="262" r:id="rId29"/>
    <p:sldId id="266" r:id="rId30"/>
    <p:sldId id="284" r:id="rId31"/>
    <p:sldId id="269" r:id="rId32"/>
    <p:sldId id="264" r:id="rId33"/>
    <p:sldId id="287" r:id="rId34"/>
    <p:sldId id="275" r:id="rId35"/>
    <p:sldId id="286" r:id="rId36"/>
    <p:sldId id="274"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428" autoAdjust="0"/>
  </p:normalViewPr>
  <p:slideViewPr>
    <p:cSldViewPr snapToGrid="0" snapToObjects="1">
      <p:cViewPr varScale="1">
        <p:scale>
          <a:sx n="120" d="100"/>
          <a:sy n="120" d="100"/>
        </p:scale>
        <p:origin x="-1632" y="-1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slide" Target="slides/slide25.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4070E4-1B9E-FB4B-8452-A10E0D084376}" type="datetimeFigureOut">
              <a:rPr lang="en-US" smtClean="0"/>
              <a:t>11/13/14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D72229-8456-E14E-A2B9-531A96D539B1}" type="slidenum">
              <a:rPr lang="en-US" smtClean="0"/>
              <a:t>‹#›</a:t>
            </a:fld>
            <a:endParaRPr lang="en-US"/>
          </a:p>
        </p:txBody>
      </p:sp>
    </p:spTree>
    <p:extLst>
      <p:ext uri="{BB962C8B-B14F-4D97-AF65-F5344CB8AC3E}">
        <p14:creationId xmlns:p14="http://schemas.microsoft.com/office/powerpoint/2010/main" val="16014569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6316F2-DC7C-45CB-9708-F1D53FDAE9AE}"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270906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hide this slide if you choose</a:t>
            </a:r>
            <a:endParaRPr lang="en-US" dirty="0"/>
          </a:p>
        </p:txBody>
      </p:sp>
      <p:sp>
        <p:nvSpPr>
          <p:cNvPr id="4" name="Slide Number Placeholder 3"/>
          <p:cNvSpPr>
            <a:spLocks noGrp="1"/>
          </p:cNvSpPr>
          <p:nvPr>
            <p:ph type="sldNum" sz="quarter" idx="10"/>
          </p:nvPr>
        </p:nvSpPr>
        <p:spPr/>
        <p:txBody>
          <a:bodyPr/>
          <a:lstStyle/>
          <a:p>
            <a:fld id="{2AD72229-8456-E14E-A2B9-531A96D539B1}" type="slidenum">
              <a:rPr lang="en-US" smtClean="0"/>
              <a:t>13</a:t>
            </a:fld>
            <a:endParaRPr lang="en-US"/>
          </a:p>
        </p:txBody>
      </p:sp>
    </p:spTree>
    <p:extLst>
      <p:ext uri="{BB962C8B-B14F-4D97-AF65-F5344CB8AC3E}">
        <p14:creationId xmlns:p14="http://schemas.microsoft.com/office/powerpoint/2010/main" val="475589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Categories:</a:t>
            </a:r>
          </a:p>
          <a:p>
            <a:r>
              <a:rPr lang="en-US" dirty="0" smtClean="0"/>
              <a:t>15 resources</a:t>
            </a:r>
            <a:r>
              <a:rPr lang="en-US" baseline="0" dirty="0" smtClean="0"/>
              <a:t> that provide helpful information</a:t>
            </a:r>
            <a:endParaRPr lang="en-US" dirty="0" smtClean="0"/>
          </a:p>
          <a:p>
            <a:r>
              <a:rPr lang="en-US" dirty="0" smtClean="0"/>
              <a:t>Veterans; LGBTQ Youth; Local SP</a:t>
            </a:r>
            <a:r>
              <a:rPr lang="en-US" baseline="0" dirty="0" smtClean="0"/>
              <a:t> Activities; warning signs; youth; mental health; suicide loss survivors; suicide attempt survivors; men</a:t>
            </a:r>
          </a:p>
          <a:p>
            <a:endParaRPr lang="en-US" baseline="0" dirty="0" smtClean="0"/>
          </a:p>
          <a:p>
            <a:r>
              <a:rPr lang="en-US" baseline="0" dirty="0" smtClean="0"/>
              <a:t>Additional resources cannot be added.</a:t>
            </a:r>
          </a:p>
          <a:p>
            <a:endParaRPr lang="en-US" baseline="0" dirty="0" smtClean="0"/>
          </a:p>
        </p:txBody>
      </p:sp>
      <p:sp>
        <p:nvSpPr>
          <p:cNvPr id="4" name="Slide Number Placeholder 3"/>
          <p:cNvSpPr>
            <a:spLocks noGrp="1"/>
          </p:cNvSpPr>
          <p:nvPr>
            <p:ph type="sldNum" sz="quarter" idx="10"/>
          </p:nvPr>
        </p:nvSpPr>
        <p:spPr/>
        <p:txBody>
          <a:bodyPr/>
          <a:lstStyle/>
          <a:p>
            <a:fld id="{41A03768-EBF7-0241-8D00-5211EF221B2F}"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44345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out the resources for specific populations—veterans, LGBTQ youth, men—and how to localize </a:t>
            </a:r>
            <a:r>
              <a:rPr lang="en-US" dirty="0" err="1" smtClean="0"/>
              <a:t>informaiton</a:t>
            </a:r>
            <a:endParaRPr lang="en-US" dirty="0"/>
          </a:p>
        </p:txBody>
      </p:sp>
      <p:sp>
        <p:nvSpPr>
          <p:cNvPr id="4" name="Slide Number Placeholder 3"/>
          <p:cNvSpPr>
            <a:spLocks noGrp="1"/>
          </p:cNvSpPr>
          <p:nvPr>
            <p:ph type="sldNum" sz="quarter" idx="10"/>
          </p:nvPr>
        </p:nvSpPr>
        <p:spPr/>
        <p:txBody>
          <a:bodyPr/>
          <a:lstStyle/>
          <a:p>
            <a:fld id="{2AD72229-8456-E14E-A2B9-531A96D539B1}" type="slidenum">
              <a:rPr lang="en-US" smtClean="0"/>
              <a:t>17</a:t>
            </a:fld>
            <a:endParaRPr lang="en-US"/>
          </a:p>
        </p:txBody>
      </p:sp>
    </p:spTree>
    <p:extLst>
      <p:ext uri="{BB962C8B-B14F-4D97-AF65-F5344CB8AC3E}">
        <p14:creationId xmlns:p14="http://schemas.microsoft.com/office/powerpoint/2010/main" val="237854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smtClean="0">
                <a:latin typeface="Arial" charset="0"/>
                <a:cs typeface="Arial" charset="0"/>
              </a:rPr>
              <a:t>Why develop safety planning as an app?</a:t>
            </a:r>
          </a:p>
          <a:p>
            <a:pPr lvl="1"/>
            <a:r>
              <a:rPr lang="en-US" sz="2400" dirty="0" smtClean="0">
                <a:latin typeface="Arial" charset="0"/>
                <a:cs typeface="Arial" charset="0"/>
              </a:rPr>
              <a:t>It</a:t>
            </a:r>
            <a:r>
              <a:rPr lang="en-US" sz="2400" baseline="0" dirty="0" smtClean="0">
                <a:latin typeface="Arial" charset="0"/>
                <a:cs typeface="Arial" charset="0"/>
              </a:rPr>
              <a:t> is w</a:t>
            </a:r>
            <a:r>
              <a:rPr lang="en-US" sz="2400" dirty="0" smtClean="0">
                <a:latin typeface="Arial" charset="0"/>
                <a:cs typeface="Arial" charset="0"/>
              </a:rPr>
              <a:t>ith you when you need it most</a:t>
            </a:r>
          </a:p>
          <a:p>
            <a:pPr lvl="1"/>
            <a:r>
              <a:rPr lang="en-US" sz="2400" dirty="0" smtClean="0">
                <a:latin typeface="Arial" charset="0"/>
                <a:cs typeface="Arial" charset="0"/>
              </a:rPr>
              <a:t>Easily accessible for update and review</a:t>
            </a:r>
          </a:p>
          <a:p>
            <a:pPr lvl="1"/>
            <a:r>
              <a:rPr lang="en-US" sz="2400" dirty="0" smtClean="0">
                <a:latin typeface="Arial" charset="0"/>
                <a:cs typeface="Arial" charset="0"/>
              </a:rPr>
              <a:t>Quick access to resources </a:t>
            </a:r>
          </a:p>
          <a:p>
            <a:pPr lvl="1"/>
            <a:r>
              <a:rPr lang="en-US" sz="2400" dirty="0" smtClean="0">
                <a:latin typeface="Arial" charset="0"/>
                <a:cs typeface="Arial" charset="0"/>
              </a:rPr>
              <a:t>Direct dial for emergency assistance</a:t>
            </a:r>
          </a:p>
          <a:p>
            <a:pPr lvl="1"/>
            <a:r>
              <a:rPr lang="en-US" sz="2400" dirty="0" smtClean="0">
                <a:latin typeface="Arial" charset="0"/>
                <a:cs typeface="Arial" charset="0"/>
              </a:rPr>
              <a:t>Can be emailed to a provider (or</a:t>
            </a:r>
            <a:r>
              <a:rPr lang="en-US" sz="2400" baseline="0" dirty="0" smtClean="0">
                <a:latin typeface="Arial" charset="0"/>
                <a:cs typeface="Arial" charset="0"/>
              </a:rPr>
              <a:t> others)</a:t>
            </a:r>
            <a:endParaRPr lang="en-US" sz="2400" dirty="0" smtClean="0">
              <a:latin typeface="Arial" charset="0"/>
              <a:cs typeface="Arial" charset="0"/>
            </a:endParaRPr>
          </a:p>
          <a:p>
            <a:r>
              <a:rPr lang="en-US" sz="2800" dirty="0" smtClean="0">
                <a:latin typeface="Arial" charset="0"/>
                <a:cs typeface="Arial" charset="0"/>
              </a:rPr>
              <a:t>Crisis hotlines can use</a:t>
            </a:r>
            <a:r>
              <a:rPr lang="en-US" sz="2800" baseline="0" dirty="0" smtClean="0">
                <a:latin typeface="Arial" charset="0"/>
                <a:cs typeface="Arial" charset="0"/>
              </a:rPr>
              <a:t> it by:</a:t>
            </a:r>
            <a:endParaRPr lang="en-US" sz="2800" dirty="0" smtClean="0">
              <a:latin typeface="Arial" charset="0"/>
              <a:cs typeface="Arial" charset="0"/>
            </a:endParaRPr>
          </a:p>
          <a:p>
            <a:pPr lvl="1"/>
            <a:r>
              <a:rPr lang="en-US" sz="2400" dirty="0" smtClean="0">
                <a:latin typeface="Arial" charset="0"/>
                <a:cs typeface="Arial" charset="0"/>
              </a:rPr>
              <a:t>Eliciting resources and support sources from the caller </a:t>
            </a:r>
          </a:p>
          <a:p>
            <a:pPr lvl="1"/>
            <a:r>
              <a:rPr lang="en-US" sz="2400" dirty="0" smtClean="0">
                <a:latin typeface="Arial" charset="0"/>
                <a:cs typeface="Arial" charset="0"/>
              </a:rPr>
              <a:t>Encourage the caller to continue to develop the plan with their treating clinician</a:t>
            </a:r>
          </a:p>
          <a:p>
            <a:pPr lvl="1"/>
            <a:r>
              <a:rPr lang="en-US" sz="2400" dirty="0" smtClean="0">
                <a:latin typeface="Arial" charset="0"/>
                <a:cs typeface="Arial" charset="0"/>
              </a:rPr>
              <a:t>Can complete the plan before ending contact with an at risk caller</a:t>
            </a:r>
          </a:p>
          <a:p>
            <a:pPr lvl="1"/>
            <a:r>
              <a:rPr lang="en-US" sz="2400" dirty="0" smtClean="0">
                <a:latin typeface="Arial" charset="0"/>
                <a:cs typeface="Arial" charset="0"/>
              </a:rPr>
              <a:t>For review in follow-up calls</a:t>
            </a:r>
          </a:p>
          <a:p>
            <a:endParaRPr lang="en-US" baseline="0" dirty="0" smtClean="0"/>
          </a:p>
        </p:txBody>
      </p:sp>
      <p:sp>
        <p:nvSpPr>
          <p:cNvPr id="4" name="Slide Number Placeholder 3"/>
          <p:cNvSpPr>
            <a:spLocks noGrp="1"/>
          </p:cNvSpPr>
          <p:nvPr>
            <p:ph type="sldNum" sz="quarter" idx="10"/>
          </p:nvPr>
        </p:nvSpPr>
        <p:spPr/>
        <p:txBody>
          <a:bodyPr/>
          <a:lstStyle/>
          <a:p>
            <a:fld id="{41A03768-EBF7-0241-8D00-5211EF221B2F}"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44345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bought ads and sent press releases to health care providers throughout the state</a:t>
            </a:r>
            <a:endParaRPr lang="en-US" dirty="0"/>
          </a:p>
        </p:txBody>
      </p:sp>
      <p:sp>
        <p:nvSpPr>
          <p:cNvPr id="4" name="Slide Number Placeholder 3"/>
          <p:cNvSpPr>
            <a:spLocks noGrp="1"/>
          </p:cNvSpPr>
          <p:nvPr>
            <p:ph type="sldNum" sz="quarter" idx="10"/>
          </p:nvPr>
        </p:nvSpPr>
        <p:spPr/>
        <p:txBody>
          <a:bodyPr/>
          <a:lstStyle/>
          <a:p>
            <a:fld id="{2AD72229-8456-E14E-A2B9-531A96D539B1}" type="slidenum">
              <a:rPr lang="en-US" smtClean="0"/>
              <a:t>22</a:t>
            </a:fld>
            <a:endParaRPr lang="en-US"/>
          </a:p>
        </p:txBody>
      </p:sp>
    </p:spTree>
    <p:extLst>
      <p:ext uri="{BB962C8B-B14F-4D97-AF65-F5344CB8AC3E}">
        <p14:creationId xmlns:p14="http://schemas.microsoft.com/office/powerpoint/2010/main" val="2223058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t>23</a:t>
            </a:fld>
            <a:endParaRPr lang="en-US"/>
          </a:p>
        </p:txBody>
      </p:sp>
    </p:spTree>
    <p:extLst>
      <p:ext uri="{BB962C8B-B14F-4D97-AF65-F5344CB8AC3E}">
        <p14:creationId xmlns:p14="http://schemas.microsoft.com/office/powerpoint/2010/main" val="3449030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Share</a:t>
            </a:r>
            <a:r>
              <a:rPr lang="en-US" baseline="0" dirty="0" smtClean="0"/>
              <a:t> about MY3 via My3app.org. Visit the “Get Involved” page to download and print My3 materials to share with clients (fliers, wallet cards). Handout copies if you have them.</a:t>
            </a:r>
            <a:endParaRPr lang="en-US" dirty="0"/>
          </a:p>
        </p:txBody>
      </p:sp>
      <p:sp>
        <p:nvSpPr>
          <p:cNvPr id="4" name="Slide Number Placeholder 3"/>
          <p:cNvSpPr>
            <a:spLocks noGrp="1"/>
          </p:cNvSpPr>
          <p:nvPr>
            <p:ph type="sldNum" sz="quarter" idx="10"/>
          </p:nvPr>
        </p:nvSpPr>
        <p:spPr/>
        <p:txBody>
          <a:bodyPr/>
          <a:lstStyle/>
          <a:p>
            <a:fld id="{714A9030-934F-C04E-8C65-E8681EC3E1A8}"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67575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Widgets are also available on the MY3 app website and we encourage suicide</a:t>
            </a:r>
            <a:r>
              <a:rPr lang="en-US" baseline="0" dirty="0" smtClean="0"/>
              <a:t> prevention organizations to place these widgets on their website. People who click the widget will be directed to the MY3 website.</a:t>
            </a:r>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t>25</a:t>
            </a:fld>
            <a:endParaRPr lang="en-US"/>
          </a:p>
        </p:txBody>
      </p:sp>
    </p:spTree>
    <p:extLst>
      <p:ext uri="{BB962C8B-B14F-4D97-AF65-F5344CB8AC3E}">
        <p14:creationId xmlns:p14="http://schemas.microsoft.com/office/powerpoint/2010/main" val="845891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stopped counting downloads when we transitioned to Lifeline</a:t>
            </a:r>
            <a:endParaRPr lang="en-US" dirty="0"/>
          </a:p>
        </p:txBody>
      </p:sp>
      <p:sp>
        <p:nvSpPr>
          <p:cNvPr id="4" name="Slide Number Placeholder 3"/>
          <p:cNvSpPr>
            <a:spLocks noGrp="1"/>
          </p:cNvSpPr>
          <p:nvPr>
            <p:ph type="sldNum" sz="quarter" idx="10"/>
          </p:nvPr>
        </p:nvSpPr>
        <p:spPr/>
        <p:txBody>
          <a:bodyPr/>
          <a:lstStyle/>
          <a:p>
            <a:fld id="{2AD72229-8456-E14E-A2B9-531A96D539B1}" type="slidenum">
              <a:rPr lang="en-US" smtClean="0"/>
              <a:t>3</a:t>
            </a:fld>
            <a:endParaRPr lang="en-US"/>
          </a:p>
        </p:txBody>
      </p:sp>
    </p:spTree>
    <p:extLst>
      <p:ext uri="{BB962C8B-B14F-4D97-AF65-F5344CB8AC3E}">
        <p14:creationId xmlns:p14="http://schemas.microsoft.com/office/powerpoint/2010/main" val="184268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 is meant to connect helpers to the at-risk and decrease</a:t>
            </a:r>
            <a:r>
              <a:rPr lang="en-US" baseline="0" dirty="0" smtClean="0"/>
              <a:t> the thought process that is required when someone wants to reach out to someone else for help.</a:t>
            </a:r>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8920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Audience: We made MY3</a:t>
            </a:r>
            <a:r>
              <a:rPr lang="en-US" baseline="0" dirty="0" smtClean="0"/>
              <a:t> to be especially easy-to-access, especially for individuals who are may not be as familiar w/ mobile app interfaces. We made the features very easy-to-use, straightforward, and we provided clear steps to follow.</a:t>
            </a:r>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010214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Individuals who had attempted suicide or had felt suicidal contributed</a:t>
            </a:r>
            <a:r>
              <a:rPr lang="en-US" baseline="0" dirty="0" smtClean="0"/>
              <a:t> to the creation of the app. </a:t>
            </a:r>
            <a:r>
              <a:rPr lang="en-US" dirty="0" smtClean="0"/>
              <a:t>These were the “must haves” that the Santa</a:t>
            </a:r>
            <a:r>
              <a:rPr lang="en-US" baseline="0" dirty="0" smtClean="0"/>
              <a:t> Clara Suicide Intervention Workgroup said had to be in the app.</a:t>
            </a:r>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t>6</a:t>
            </a:fld>
            <a:endParaRPr lang="en-US"/>
          </a:p>
        </p:txBody>
      </p:sp>
    </p:spTree>
    <p:extLst>
      <p:ext uri="{BB962C8B-B14F-4D97-AF65-F5344CB8AC3E}">
        <p14:creationId xmlns:p14="http://schemas.microsoft.com/office/powerpoint/2010/main" val="266324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Safety</a:t>
            </a:r>
            <a:r>
              <a:rPr lang="en-US" baseline="0" dirty="0" smtClean="0"/>
              <a:t> planning is regularly done on paper. Patient Safety Plan Template follows the Barbara Stanley and Gregory Brown model. Downsides to paper safety planning – individuals not carrying their safety plan with them at all times, difficulty in committing the safety plan to memory, multiple versions of a safety plan created over long periods of time, losing the paper, etc.</a:t>
            </a:r>
          </a:p>
          <a:p>
            <a:endParaRPr lang="en-US" baseline="0" dirty="0" smtClean="0"/>
          </a:p>
          <a:p>
            <a:r>
              <a:rPr lang="en-US" baseline="0" dirty="0" smtClean="0"/>
              <a:t>MY3 app brings all the components of safety planning together in an easy-to-carry, mobile application.</a:t>
            </a:r>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t>7</a:t>
            </a:fld>
            <a:endParaRPr lang="en-US"/>
          </a:p>
        </p:txBody>
      </p:sp>
    </p:spTree>
    <p:extLst>
      <p:ext uri="{BB962C8B-B14F-4D97-AF65-F5344CB8AC3E}">
        <p14:creationId xmlns:p14="http://schemas.microsoft.com/office/powerpoint/2010/main" val="132480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smtClean="0">
                <a:latin typeface="Calibri" charset="0"/>
              </a:rPr>
              <a:t>After several months of community input and app development, this was the result. (note that if you search in the app store, hunt for ‘MY3 safety plan’, as there are several apps called MY3)</a:t>
            </a:r>
            <a:endParaRPr lang="en-US" dirty="0">
              <a:latin typeface="Calibri" charset="0"/>
            </a:endParaRP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871" indent="-285719" eaLnBrk="0" hangingPunct="0">
              <a:defRPr sz="2400">
                <a:solidFill>
                  <a:schemeClr val="tx1"/>
                </a:solidFill>
                <a:latin typeface="Calibri" charset="0"/>
                <a:ea typeface="ＭＳ Ｐゴシック" charset="0"/>
              </a:defRPr>
            </a:lvl2pPr>
            <a:lvl3pPr marL="1142879" indent="-228576" eaLnBrk="0" hangingPunct="0">
              <a:defRPr sz="2400">
                <a:solidFill>
                  <a:schemeClr val="tx1"/>
                </a:solidFill>
                <a:latin typeface="Calibri" charset="0"/>
                <a:ea typeface="ＭＳ Ｐゴシック" charset="0"/>
              </a:defRPr>
            </a:lvl3pPr>
            <a:lvl4pPr marL="1600031" indent="-228576" eaLnBrk="0" hangingPunct="0">
              <a:defRPr sz="2400">
                <a:solidFill>
                  <a:schemeClr val="tx1"/>
                </a:solidFill>
                <a:latin typeface="Calibri" charset="0"/>
                <a:ea typeface="ＭＳ Ｐゴシック" charset="0"/>
              </a:defRPr>
            </a:lvl4pPr>
            <a:lvl5pPr marL="2057183" indent="-228576" eaLnBrk="0" hangingPunct="0">
              <a:defRPr sz="2400">
                <a:solidFill>
                  <a:schemeClr val="tx1"/>
                </a:solidFill>
                <a:latin typeface="Calibri" charset="0"/>
                <a:ea typeface="ＭＳ Ｐゴシック" charset="0"/>
              </a:defRPr>
            </a:lvl5pPr>
            <a:lvl6pPr marL="2514334" indent="-228576" eaLnBrk="0" fontAlgn="base" hangingPunct="0">
              <a:spcBef>
                <a:spcPct val="0"/>
              </a:spcBef>
              <a:spcAft>
                <a:spcPct val="0"/>
              </a:spcAft>
              <a:defRPr sz="2400">
                <a:solidFill>
                  <a:schemeClr val="tx1"/>
                </a:solidFill>
                <a:latin typeface="Calibri" charset="0"/>
                <a:ea typeface="ＭＳ Ｐゴシック" charset="0"/>
              </a:defRPr>
            </a:lvl6pPr>
            <a:lvl7pPr marL="2971486" indent="-228576" eaLnBrk="0" fontAlgn="base" hangingPunct="0">
              <a:spcBef>
                <a:spcPct val="0"/>
              </a:spcBef>
              <a:spcAft>
                <a:spcPct val="0"/>
              </a:spcAft>
              <a:defRPr sz="2400">
                <a:solidFill>
                  <a:schemeClr val="tx1"/>
                </a:solidFill>
                <a:latin typeface="Calibri" charset="0"/>
                <a:ea typeface="ＭＳ Ｐゴシック" charset="0"/>
              </a:defRPr>
            </a:lvl7pPr>
            <a:lvl8pPr marL="3428638" indent="-228576" eaLnBrk="0" fontAlgn="base" hangingPunct="0">
              <a:spcBef>
                <a:spcPct val="0"/>
              </a:spcBef>
              <a:spcAft>
                <a:spcPct val="0"/>
              </a:spcAft>
              <a:defRPr sz="2400">
                <a:solidFill>
                  <a:schemeClr val="tx1"/>
                </a:solidFill>
                <a:latin typeface="Calibri" charset="0"/>
                <a:ea typeface="ＭＳ Ｐゴシック" charset="0"/>
              </a:defRPr>
            </a:lvl8pPr>
            <a:lvl9pPr marL="3885789" indent="-228576"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1CD16B6-3B36-214C-9773-491F891E3B8D}" type="slidenum">
              <a:rPr lang="en-US" sz="1200">
                <a:cs typeface="Arial" charset="0"/>
              </a:rPr>
              <a:pPr eaLnBrk="1" hangingPunct="1"/>
              <a:t>8</a:t>
            </a:fld>
            <a:endParaRPr lang="en-US" sz="120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Play video with speakers on or hold microphone next to computer</a:t>
            </a:r>
            <a:r>
              <a:rPr lang="en-US" baseline="0" dirty="0" smtClean="0"/>
              <a:t> speaker</a:t>
            </a:r>
          </a:p>
          <a:p>
            <a:r>
              <a:rPr lang="en-US" baseline="0" dirty="0" smtClean="0"/>
              <a:t>After video, will showcase various features of the app</a:t>
            </a:r>
            <a:endParaRPr lang="en-US" dirty="0"/>
          </a:p>
        </p:txBody>
      </p:sp>
      <p:sp>
        <p:nvSpPr>
          <p:cNvPr id="4" name="Slide Number Placeholder 3"/>
          <p:cNvSpPr>
            <a:spLocks noGrp="1"/>
          </p:cNvSpPr>
          <p:nvPr>
            <p:ph type="sldNum" sz="quarter" idx="10"/>
          </p:nvPr>
        </p:nvSpPr>
        <p:spPr/>
        <p:txBody>
          <a:bodyPr/>
          <a:lstStyle/>
          <a:p>
            <a:fld id="{2AD72229-8456-E14E-A2B9-531A96D539B1}" type="slidenum">
              <a:rPr lang="en-US" smtClean="0"/>
              <a:t>9</a:t>
            </a:fld>
            <a:endParaRPr lang="en-US"/>
          </a:p>
        </p:txBody>
      </p:sp>
    </p:spTree>
    <p:extLst>
      <p:ext uri="{BB962C8B-B14F-4D97-AF65-F5344CB8AC3E}">
        <p14:creationId xmlns:p14="http://schemas.microsoft.com/office/powerpoint/2010/main" val="1341685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opens up </a:t>
            </a:r>
            <a:r>
              <a:rPr lang="en-US" baseline="0" dirty="0" err="1" smtClean="0"/>
              <a:t>everytime</a:t>
            </a:r>
            <a:r>
              <a:rPr lang="en-US" baseline="0" dirty="0" smtClean="0"/>
              <a:t> someone opens the app. This is the primary feature that makes the app unique – </a:t>
            </a:r>
          </a:p>
          <a:p>
            <a:r>
              <a:rPr lang="en-US" baseline="0" dirty="0" smtClean="0"/>
              <a:t>People encouraged to include a local crisis hotline and are encouraged to tell these contacts that they have been added to MY3 and may be contacted if they start feeling suicidal</a:t>
            </a:r>
          </a:p>
          <a:p>
            <a:endParaRPr lang="en-US" baseline="0" dirty="0" smtClean="0"/>
          </a:p>
          <a:p>
            <a:r>
              <a:rPr lang="en-US" baseline="0" dirty="0" smtClean="0"/>
              <a:t>911 in case they have already harmed themselves </a:t>
            </a:r>
          </a:p>
          <a:p>
            <a:endParaRPr lang="en-US" baseline="0" dirty="0" smtClean="0"/>
          </a:p>
          <a:p>
            <a:r>
              <a:rPr lang="en-US" baseline="0" dirty="0" smtClean="0"/>
              <a:t>It’s quite possible that simply seeing these individuals on the homepage will </a:t>
            </a:r>
            <a:r>
              <a:rPr lang="en-US" baseline="0" dirty="0" err="1" smtClean="0"/>
              <a:t>demonstarte</a:t>
            </a:r>
            <a:r>
              <a:rPr lang="en-US" baseline="0" dirty="0" smtClean="0"/>
              <a:t> to the individual that there is a support network and that there are people to call on – decreasing </a:t>
            </a:r>
            <a:r>
              <a:rPr lang="en-US" baseline="0" dirty="0" err="1" smtClean="0"/>
              <a:t>suicidality</a:t>
            </a:r>
            <a:endParaRPr lang="en-US" dirty="0"/>
          </a:p>
        </p:txBody>
      </p:sp>
      <p:sp>
        <p:nvSpPr>
          <p:cNvPr id="4" name="Slide Number Placeholder 3"/>
          <p:cNvSpPr>
            <a:spLocks noGrp="1"/>
          </p:cNvSpPr>
          <p:nvPr>
            <p:ph type="sldNum" sz="quarter" idx="10"/>
          </p:nvPr>
        </p:nvSpPr>
        <p:spPr/>
        <p:txBody>
          <a:bodyPr/>
          <a:lstStyle/>
          <a:p>
            <a:fld id="{41A03768-EBF7-0241-8D00-5211EF221B2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44345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8126E08-3275-8C40-B837-06262D51EC37}" type="datetimeFigureOut">
              <a:rPr lang="en-US" smtClean="0"/>
              <a:t>11/13/14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2881451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26E08-3275-8C40-B837-06262D51EC37}" type="datetimeFigureOut">
              <a:rPr lang="en-US" smtClean="0"/>
              <a:t>11/13/14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3681883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26E08-3275-8C40-B837-06262D51EC37}" type="datetimeFigureOut">
              <a:rPr lang="en-US" smtClean="0"/>
              <a:t>11/13/14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3498121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126E08-3275-8C40-B837-06262D51EC37}" type="datetimeFigureOut">
              <a:rPr lang="en-US" smtClean="0"/>
              <a:t>11/13/14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604715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126E08-3275-8C40-B837-06262D51EC37}" type="datetimeFigureOut">
              <a:rPr lang="en-US" smtClean="0"/>
              <a:t>11/13/14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2964634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126E08-3275-8C40-B837-06262D51EC37}" type="datetimeFigureOut">
              <a:rPr lang="en-US" smtClean="0"/>
              <a:t>11/13/14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800113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8126E08-3275-8C40-B837-06262D51EC37}" type="datetimeFigureOut">
              <a:rPr lang="en-US" smtClean="0"/>
              <a:t>11/13/14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2111091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8126E08-3275-8C40-B837-06262D51EC37}" type="datetimeFigureOut">
              <a:rPr lang="en-US" smtClean="0"/>
              <a:t>11/13/14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3516257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126E08-3275-8C40-B837-06262D51EC37}" type="datetimeFigureOut">
              <a:rPr lang="en-US" smtClean="0"/>
              <a:t>11/13/14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1460505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26E08-3275-8C40-B837-06262D51EC37}" type="datetimeFigureOut">
              <a:rPr lang="en-US" smtClean="0"/>
              <a:t>11/13/14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1548508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126E08-3275-8C40-B837-06262D51EC37}" type="datetimeFigureOut">
              <a:rPr lang="en-US" smtClean="0"/>
              <a:t>11/13/14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20BF56-2626-1141-9802-0E2459A98431}" type="slidenum">
              <a:rPr lang="en-US" smtClean="0"/>
              <a:t>‹#›</a:t>
            </a:fld>
            <a:endParaRPr lang="en-US"/>
          </a:p>
        </p:txBody>
      </p:sp>
    </p:spTree>
    <p:extLst>
      <p:ext uri="{BB962C8B-B14F-4D97-AF65-F5344CB8AC3E}">
        <p14:creationId xmlns:p14="http://schemas.microsoft.com/office/powerpoint/2010/main" val="36338185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126E08-3275-8C40-B837-06262D51EC37}" type="datetimeFigureOut">
              <a:rPr lang="en-US" smtClean="0"/>
              <a:t>11/13/14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20BF56-2626-1141-9802-0E2459A98431}" type="slidenum">
              <a:rPr lang="en-US" smtClean="0"/>
              <a:t>‹#›</a:t>
            </a:fld>
            <a:endParaRPr lang="en-US"/>
          </a:p>
        </p:txBody>
      </p:sp>
    </p:spTree>
    <p:extLst>
      <p:ext uri="{BB962C8B-B14F-4D97-AF65-F5344CB8AC3E}">
        <p14:creationId xmlns:p14="http://schemas.microsoft.com/office/powerpoint/2010/main" val="2664550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63"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73"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123856"/>
            <a:ext cx="8913813" cy="914400"/>
          </a:xfrm>
          <a:prstGeom prst="rect">
            <a:avLst/>
          </a:prstGeom>
          <a:solidFill>
            <a:schemeClr val="tx2"/>
          </a:solidFill>
        </p:spPr>
        <p:txBody>
          <a:bodyPr vert="horz" lIns="1188720" tIns="45720" rIns="27432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1114424" y="2595562"/>
            <a:ext cx="7610476" cy="367076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580094" y="188259"/>
            <a:ext cx="2133600" cy="365125"/>
          </a:xfrm>
          <a:prstGeom prst="rect">
            <a:avLst/>
          </a:prstGeom>
        </p:spPr>
        <p:txBody>
          <a:bodyPr vert="horz" lIns="91440" tIns="45720" rIns="91440" bIns="45720" rtlCol="0" anchor="ctr"/>
          <a:lstStyle>
            <a:lvl1pPr algn="r">
              <a:defRPr sz="1000">
                <a:solidFill>
                  <a:schemeClr val="tx1">
                    <a:lumMod val="65000"/>
                    <a:lumOff val="35000"/>
                  </a:schemeClr>
                </a:solidFill>
              </a:defRPr>
            </a:lvl1pPr>
          </a:lstStyle>
          <a:p>
            <a:fld id="{F5E17DAC-0D7D-0148-B840-0ACA9A29FEBB}" type="datetimeFigureOut">
              <a:rPr lang="en-US" smtClean="0">
                <a:solidFill>
                  <a:prstClr val="black">
                    <a:lumMod val="65000"/>
                    <a:lumOff val="35000"/>
                  </a:prstClr>
                </a:solidFill>
              </a:rPr>
              <a:pPr/>
              <a:t>11/13/14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1120588" y="188259"/>
            <a:ext cx="2895600" cy="365125"/>
          </a:xfrm>
          <a:prstGeom prst="rect">
            <a:avLst/>
          </a:prstGeom>
        </p:spPr>
        <p:txBody>
          <a:bodyPr vert="horz" lIns="91440" tIns="45720" rIns="91440" bIns="45720" rtlCol="0" anchor="ctr"/>
          <a:lstStyle>
            <a:lvl1pPr algn="l">
              <a:defRPr sz="1000">
                <a:solidFill>
                  <a:schemeClr val="tx1">
                    <a:lumMod val="65000"/>
                    <a:lumOff val="35000"/>
                  </a:schemeClr>
                </a:solidFill>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789894" y="6569075"/>
            <a:ext cx="457200" cy="365125"/>
          </a:xfrm>
          <a:prstGeom prst="rect">
            <a:avLst/>
          </a:prstGeom>
        </p:spPr>
        <p:txBody>
          <a:bodyPr vert="horz" lIns="91440" tIns="45720" rIns="91440" bIns="45720" rtlCol="0" anchor="ctr"/>
          <a:lstStyle>
            <a:lvl1pPr algn="ctr">
              <a:defRPr sz="800">
                <a:solidFill>
                  <a:schemeClr val="tx1">
                    <a:lumMod val="65000"/>
                    <a:lumOff val="35000"/>
                  </a:schemeClr>
                </a:solidFill>
              </a:defRPr>
            </a:lvl1pPr>
          </a:lstStyle>
          <a:p>
            <a:fld id="{7EE5E61F-307B-D144-9485-4729E8E6374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Rectangle 6"/>
          <p:cNvSpPr/>
          <p:nvPr/>
        </p:nvSpPr>
        <p:spPr>
          <a:xfrm>
            <a:off x="914400" y="0"/>
            <a:ext cx="7999413" cy="18288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8" name="Rectangle 7"/>
          <p:cNvSpPr/>
          <p:nvPr/>
        </p:nvSpPr>
        <p:spPr>
          <a:xfrm>
            <a:off x="914400" y="6675120"/>
            <a:ext cx="7999413" cy="18288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marL="0" indent="0" algn="l" defTabSz="914400" rtl="0" eaLnBrk="1" latinLnBrk="0" hangingPunct="1">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50000"/>
          </a:schemeClr>
        </a:buClr>
        <a:buFont typeface="Wingdings 2" pitchFamily="18" charset="2"/>
        <a:buChar char=""/>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Font typeface="Wingdings 2" pitchFamily="18" charset="2"/>
        <a:buChar char=""/>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8.png"/><Relationship Id="rId1" Type="http://schemas.openxmlformats.org/officeDocument/2006/relationships/slideLayout" Target="../slideLayouts/slideLayout19.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www.my3app.org/" TargetMode="External"/><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notesSlide" Target="../notesSlides/notesSlide8.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11-05 at 1.50.0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600" y="3209831"/>
            <a:ext cx="3149999" cy="2583912"/>
          </a:xfrm>
          <a:prstGeom prst="rect">
            <a:avLst/>
          </a:prstGeom>
        </p:spPr>
      </p:pic>
      <p:sp>
        <p:nvSpPr>
          <p:cNvPr id="3" name="Title 2"/>
          <p:cNvSpPr>
            <a:spLocks noGrp="1"/>
          </p:cNvSpPr>
          <p:nvPr>
            <p:ph type="title"/>
          </p:nvPr>
        </p:nvSpPr>
        <p:spPr/>
        <p:txBody>
          <a:bodyPr>
            <a:normAutofit fontScale="90000"/>
          </a:bodyPr>
          <a:lstStyle/>
          <a:p>
            <a:r>
              <a:rPr lang="en-US" dirty="0" smtClean="0"/>
              <a:t>MY3 Suicide Prevention Mobile App</a:t>
            </a:r>
            <a:endParaRPr lang="en-US" dirty="0"/>
          </a:p>
        </p:txBody>
      </p:sp>
    </p:spTree>
    <p:extLst>
      <p:ext uri="{BB962C8B-B14F-4D97-AF65-F5344CB8AC3E}">
        <p14:creationId xmlns:p14="http://schemas.microsoft.com/office/powerpoint/2010/main" val="36062786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MY3 Features: Homepage</a:t>
            </a:r>
            <a:endParaRPr lang="en-US" dirty="0"/>
          </a:p>
        </p:txBody>
      </p:sp>
      <p:sp>
        <p:nvSpPr>
          <p:cNvPr id="3" name="Content Placeholder 2"/>
          <p:cNvSpPr>
            <a:spLocks noGrp="1"/>
          </p:cNvSpPr>
          <p:nvPr>
            <p:ph idx="1"/>
          </p:nvPr>
        </p:nvSpPr>
        <p:spPr>
          <a:xfrm>
            <a:off x="4318000" y="2716296"/>
            <a:ext cx="4406900" cy="4219672"/>
          </a:xfrm>
        </p:spPr>
        <p:txBody>
          <a:bodyPr>
            <a:normAutofit/>
          </a:bodyPr>
          <a:lstStyle/>
          <a:p>
            <a:r>
              <a:rPr lang="en-US" sz="2800" dirty="0" smtClean="0"/>
              <a:t>Main page </a:t>
            </a:r>
          </a:p>
          <a:p>
            <a:r>
              <a:rPr lang="en-US" sz="2800" dirty="0" smtClean="0"/>
              <a:t>Add </a:t>
            </a:r>
            <a:r>
              <a:rPr lang="en-US" sz="2800" b="1" dirty="0" smtClean="0"/>
              <a:t>3 primary contacts</a:t>
            </a:r>
          </a:p>
          <a:p>
            <a:r>
              <a:rPr lang="en-US" sz="2800" dirty="0" smtClean="0"/>
              <a:t>Pre-loaded with buttons to call National Suicide Prevention Lifeline and 911</a:t>
            </a:r>
          </a:p>
          <a:p>
            <a:pPr marL="349250" lvl="1" indent="0">
              <a:buNone/>
            </a:pPr>
            <a:endParaRPr lang="en-US" sz="2200" dirty="0" smtClean="0"/>
          </a:p>
        </p:txBody>
      </p:sp>
      <p:sp>
        <p:nvSpPr>
          <p:cNvPr id="4" name="Slide Number Placeholder 3"/>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10</a:t>
            </a:fld>
            <a:endParaRPr lang="en-US">
              <a:solidFill>
                <a:prstClr val="black">
                  <a:lumMod val="65000"/>
                  <a:lumOff val="35000"/>
                </a:prstClr>
              </a:solidFill>
            </a:endParaRPr>
          </a:p>
        </p:txBody>
      </p:sp>
      <p:pic>
        <p:nvPicPr>
          <p:cNvPr id="5" name="Picture 4" descr="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85" y="2208293"/>
            <a:ext cx="2813115" cy="4219673"/>
          </a:xfrm>
          <a:prstGeom prst="rect">
            <a:avLst/>
          </a:prstGeom>
          <a:ln w="3175">
            <a:solidFill>
              <a:schemeClr val="tx1"/>
            </a:solidFill>
          </a:ln>
        </p:spPr>
      </p:pic>
    </p:spTree>
    <p:extLst>
      <p:ext uri="{BB962C8B-B14F-4D97-AF65-F5344CB8AC3E}">
        <p14:creationId xmlns:p14="http://schemas.microsoft.com/office/powerpoint/2010/main" val="41977173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09 at 12.29.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394" y="856135"/>
            <a:ext cx="3596283" cy="5436459"/>
          </a:xfrm>
          <a:prstGeom prst="rect">
            <a:avLst/>
          </a:prstGeom>
          <a:ln w="3175">
            <a:solidFill>
              <a:schemeClr val="tx1"/>
            </a:solidFill>
          </a:ln>
        </p:spPr>
      </p:pic>
      <p:pic>
        <p:nvPicPr>
          <p:cNvPr id="3" name="Picture 2" descr="Screen Shot 2013-08-09 at 12.30.1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7629" y="928745"/>
            <a:ext cx="3560566" cy="5363849"/>
          </a:xfrm>
          <a:prstGeom prst="rect">
            <a:avLst/>
          </a:prstGeom>
          <a:ln w="3175">
            <a:solidFill>
              <a:schemeClr val="tx1"/>
            </a:solidFill>
          </a:ln>
        </p:spPr>
      </p:pic>
    </p:spTree>
    <p:extLst>
      <p:ext uri="{BB962C8B-B14F-4D97-AF65-F5344CB8AC3E}">
        <p14:creationId xmlns:p14="http://schemas.microsoft.com/office/powerpoint/2010/main" val="7154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09 at 12.31.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86" y="442336"/>
            <a:ext cx="3824116" cy="5730755"/>
          </a:xfrm>
          <a:prstGeom prst="rect">
            <a:avLst/>
          </a:prstGeom>
          <a:ln w="3175">
            <a:solidFill>
              <a:schemeClr val="tx1"/>
            </a:solidFill>
          </a:ln>
        </p:spPr>
      </p:pic>
      <p:pic>
        <p:nvPicPr>
          <p:cNvPr id="5" name="Picture 4" descr="Screen Shot 2013-08-09 at 12.31.4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8441" y="442336"/>
            <a:ext cx="3553813" cy="5730755"/>
          </a:xfrm>
          <a:prstGeom prst="rect">
            <a:avLst/>
          </a:prstGeom>
          <a:ln w="3175">
            <a:solidFill>
              <a:schemeClr val="tx1"/>
            </a:solidFill>
          </a:ln>
        </p:spPr>
      </p:pic>
    </p:spTree>
    <p:extLst>
      <p:ext uri="{BB962C8B-B14F-4D97-AF65-F5344CB8AC3E}">
        <p14:creationId xmlns:p14="http://schemas.microsoft.com/office/powerpoint/2010/main" val="534170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09 at 12.33.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3212" y="542219"/>
            <a:ext cx="2920881" cy="5978678"/>
          </a:xfrm>
          <a:prstGeom prst="rect">
            <a:avLst/>
          </a:prstGeom>
          <a:ln w="3175">
            <a:solidFill>
              <a:schemeClr val="tx1"/>
            </a:solidFill>
          </a:ln>
        </p:spPr>
      </p:pic>
    </p:spTree>
    <p:extLst>
      <p:ext uri="{BB962C8B-B14F-4D97-AF65-F5344CB8AC3E}">
        <p14:creationId xmlns:p14="http://schemas.microsoft.com/office/powerpoint/2010/main" val="1426870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rge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823" y="1027362"/>
            <a:ext cx="3224776" cy="4837164"/>
          </a:xfrm>
          <a:prstGeom prst="rect">
            <a:avLst/>
          </a:prstGeom>
          <a:ln w="3175">
            <a:solidFill>
              <a:schemeClr val="tx1"/>
            </a:solidFill>
          </a:ln>
        </p:spPr>
      </p:pic>
      <p:pic>
        <p:nvPicPr>
          <p:cNvPr id="7" name="Picture 6" descr="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975" y="1027362"/>
            <a:ext cx="3224776" cy="4837164"/>
          </a:xfrm>
          <a:prstGeom prst="rect">
            <a:avLst/>
          </a:prstGeom>
          <a:ln w="3175">
            <a:solidFill>
              <a:schemeClr val="tx1"/>
            </a:solidFill>
          </a:ln>
        </p:spPr>
      </p:pic>
    </p:spTree>
    <p:extLst>
      <p:ext uri="{BB962C8B-B14F-4D97-AF65-F5344CB8AC3E}">
        <p14:creationId xmlns:p14="http://schemas.microsoft.com/office/powerpoint/2010/main" val="4220336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09 at 12.3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706" y="1055899"/>
            <a:ext cx="3608494" cy="5445377"/>
          </a:xfrm>
          <a:prstGeom prst="rect">
            <a:avLst/>
          </a:prstGeom>
          <a:ln w="3175">
            <a:solidFill>
              <a:schemeClr val="tx1"/>
            </a:solidFill>
          </a:ln>
        </p:spPr>
      </p:pic>
      <p:pic>
        <p:nvPicPr>
          <p:cNvPr id="3" name="Picture 2" descr="Screen Shot 2013-08-09 at 12.32.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0443" y="1041630"/>
            <a:ext cx="3605427" cy="5459646"/>
          </a:xfrm>
          <a:prstGeom prst="rect">
            <a:avLst/>
          </a:prstGeom>
          <a:ln w="3175">
            <a:solidFill>
              <a:schemeClr val="tx1"/>
            </a:solidFill>
          </a:ln>
        </p:spPr>
      </p:pic>
    </p:spTree>
    <p:extLst>
      <p:ext uri="{BB962C8B-B14F-4D97-AF65-F5344CB8AC3E}">
        <p14:creationId xmlns:p14="http://schemas.microsoft.com/office/powerpoint/2010/main" val="1426870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MY3 Features: Resources</a:t>
            </a:r>
            <a:endParaRPr lang="en-US" dirty="0"/>
          </a:p>
        </p:txBody>
      </p:sp>
      <p:sp>
        <p:nvSpPr>
          <p:cNvPr id="3" name="Content Placeholder 2"/>
          <p:cNvSpPr>
            <a:spLocks noGrp="1"/>
          </p:cNvSpPr>
          <p:nvPr>
            <p:ph idx="1"/>
          </p:nvPr>
        </p:nvSpPr>
        <p:spPr>
          <a:xfrm>
            <a:off x="4318000" y="2716296"/>
            <a:ext cx="4406900" cy="4219672"/>
          </a:xfrm>
        </p:spPr>
        <p:txBody>
          <a:bodyPr>
            <a:normAutofit/>
          </a:bodyPr>
          <a:lstStyle/>
          <a:p>
            <a:r>
              <a:rPr lang="en-US" sz="2800" dirty="0" smtClean="0"/>
              <a:t>Resources that the individual can choose depending on their needs</a:t>
            </a:r>
          </a:p>
          <a:p>
            <a:r>
              <a:rPr lang="en-US" sz="2800" dirty="0" smtClean="0"/>
              <a:t>Can be edited depending on individual needs </a:t>
            </a:r>
          </a:p>
          <a:p>
            <a:pPr marL="349250" lvl="1" indent="0">
              <a:buNone/>
            </a:pPr>
            <a:endParaRPr lang="en-US" sz="2200" dirty="0" smtClean="0"/>
          </a:p>
        </p:txBody>
      </p:sp>
      <p:pic>
        <p:nvPicPr>
          <p:cNvPr id="7" name="Picture 6" descr="Screen Shot 2013-08-09 at 12.34.4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396" y="2270546"/>
            <a:ext cx="2395033" cy="4329722"/>
          </a:xfrm>
          <a:prstGeom prst="rect">
            <a:avLst/>
          </a:prstGeom>
          <a:ln w="3175">
            <a:solidFill>
              <a:schemeClr val="tx1"/>
            </a:solidFill>
          </a:ln>
        </p:spPr>
      </p:pic>
      <p:sp>
        <p:nvSpPr>
          <p:cNvPr id="4" name="Slide Number Placeholder 3"/>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16</a:t>
            </a:fld>
            <a:endParaRPr lang="en-US">
              <a:solidFill>
                <a:prstClr val="black">
                  <a:lumMod val="65000"/>
                  <a:lumOff val="35000"/>
                </a:prstClr>
              </a:solidFill>
            </a:endParaRPr>
          </a:p>
        </p:txBody>
      </p:sp>
    </p:spTree>
    <p:extLst>
      <p:ext uri="{BB962C8B-B14F-4D97-AF65-F5344CB8AC3E}">
        <p14:creationId xmlns:p14="http://schemas.microsoft.com/office/powerpoint/2010/main" val="305323464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8-09 at 12.34.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997" y="884672"/>
            <a:ext cx="3151865" cy="4237871"/>
          </a:xfrm>
          <a:prstGeom prst="rect">
            <a:avLst/>
          </a:prstGeom>
          <a:ln w="3175">
            <a:solidFill>
              <a:schemeClr val="tx1"/>
            </a:solidFill>
          </a:ln>
        </p:spPr>
      </p:pic>
      <p:pic>
        <p:nvPicPr>
          <p:cNvPr id="3" name="Picture 2" descr="Screen Shot 2013-08-09 at 12.34.4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040" y="342454"/>
            <a:ext cx="3472924" cy="6278325"/>
          </a:xfrm>
          <a:prstGeom prst="rect">
            <a:avLst/>
          </a:prstGeom>
          <a:ln w="3175">
            <a:solidFill>
              <a:schemeClr val="tx1"/>
            </a:solidFill>
          </a:ln>
        </p:spPr>
      </p:pic>
    </p:spTree>
    <p:extLst>
      <p:ext uri="{BB962C8B-B14F-4D97-AF65-F5344CB8AC3E}">
        <p14:creationId xmlns:p14="http://schemas.microsoft.com/office/powerpoint/2010/main" val="1426870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09 at 12.35.3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901" y="128420"/>
            <a:ext cx="4876800" cy="6515100"/>
          </a:xfrm>
          <a:prstGeom prst="rect">
            <a:avLst/>
          </a:prstGeom>
          <a:ln w="3175">
            <a:solidFill>
              <a:schemeClr val="tx1"/>
            </a:solidFill>
          </a:ln>
        </p:spPr>
      </p:pic>
    </p:spTree>
    <p:extLst>
      <p:ext uri="{BB962C8B-B14F-4D97-AF65-F5344CB8AC3E}">
        <p14:creationId xmlns:p14="http://schemas.microsoft.com/office/powerpoint/2010/main" val="71542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MY3 Features: Safety Plan</a:t>
            </a:r>
            <a:endParaRPr lang="en-US" dirty="0"/>
          </a:p>
        </p:txBody>
      </p:sp>
      <p:sp>
        <p:nvSpPr>
          <p:cNvPr id="3" name="Content Placeholder 2"/>
          <p:cNvSpPr>
            <a:spLocks noGrp="1"/>
          </p:cNvSpPr>
          <p:nvPr>
            <p:ph idx="1"/>
          </p:nvPr>
        </p:nvSpPr>
        <p:spPr>
          <a:xfrm>
            <a:off x="4318000" y="2509551"/>
            <a:ext cx="4406900" cy="4219672"/>
          </a:xfrm>
        </p:spPr>
        <p:txBody>
          <a:bodyPr>
            <a:normAutofit lnSpcReduction="10000"/>
          </a:bodyPr>
          <a:lstStyle/>
          <a:p>
            <a:pPr lvl="1"/>
            <a:r>
              <a:rPr lang="en-US" sz="2200" dirty="0" smtClean="0"/>
              <a:t>Follows Safety Plan by Barbara Stanley &amp; Gregory Brown (2008)</a:t>
            </a:r>
          </a:p>
          <a:p>
            <a:pPr lvl="1"/>
            <a:r>
              <a:rPr lang="en-US" sz="2200" dirty="0" smtClean="0"/>
              <a:t>A tiered plan that provides activities for distraction, and people to call on depending on degree of </a:t>
            </a:r>
            <a:r>
              <a:rPr lang="en-US" sz="2200" dirty="0" err="1" smtClean="0"/>
              <a:t>suicidality</a:t>
            </a:r>
            <a:endParaRPr lang="en-US" sz="2200" dirty="0" smtClean="0"/>
          </a:p>
          <a:p>
            <a:pPr lvl="1"/>
            <a:r>
              <a:rPr lang="en-US" sz="2200" dirty="0" smtClean="0"/>
              <a:t>A </a:t>
            </a:r>
            <a:r>
              <a:rPr lang="en-US" sz="2200" b="1" dirty="0" smtClean="0"/>
              <a:t>tool</a:t>
            </a:r>
            <a:r>
              <a:rPr lang="en-US" sz="2200" dirty="0" smtClean="0"/>
              <a:t> in your therapeutic relationship; a </a:t>
            </a:r>
            <a:r>
              <a:rPr lang="en-US" sz="2200" b="1" dirty="0" smtClean="0"/>
              <a:t>plan</a:t>
            </a:r>
            <a:r>
              <a:rPr lang="en-US" sz="2200" dirty="0" smtClean="0"/>
              <a:t> </a:t>
            </a:r>
            <a:r>
              <a:rPr lang="en-US" sz="2200" b="1" dirty="0" smtClean="0"/>
              <a:t>to stay safe</a:t>
            </a:r>
            <a:r>
              <a:rPr lang="en-US" sz="2200" dirty="0" smtClean="0"/>
              <a:t> for the individual</a:t>
            </a:r>
          </a:p>
          <a:p>
            <a:pPr lvl="1"/>
            <a:r>
              <a:rPr lang="en-US" sz="2200" dirty="0" smtClean="0"/>
              <a:t>Can be emailed</a:t>
            </a:r>
          </a:p>
        </p:txBody>
      </p:sp>
      <p:sp>
        <p:nvSpPr>
          <p:cNvPr id="4" name="Slide Number Placeholder 3"/>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19</a:t>
            </a:fld>
            <a:endParaRPr lang="en-US">
              <a:solidFill>
                <a:prstClr val="black">
                  <a:lumMod val="65000"/>
                  <a:lumOff val="35000"/>
                </a:prstClr>
              </a:solidFill>
            </a:endParaRPr>
          </a:p>
        </p:txBody>
      </p:sp>
      <p:pic>
        <p:nvPicPr>
          <p:cNvPr id="5" name="Picture 4" descr="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885" y="2208293"/>
            <a:ext cx="2813115" cy="4219673"/>
          </a:xfrm>
          <a:prstGeom prst="rect">
            <a:avLst/>
          </a:prstGeom>
        </p:spPr>
      </p:pic>
      <p:pic>
        <p:nvPicPr>
          <p:cNvPr id="6" name="Picture 5" descr="Screen Shot 2013-08-09 at 12.36.0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85" y="2208293"/>
            <a:ext cx="2971494" cy="4391975"/>
          </a:xfrm>
          <a:prstGeom prst="rect">
            <a:avLst/>
          </a:prstGeom>
          <a:ln w="3175">
            <a:solidFill>
              <a:schemeClr val="tx1"/>
            </a:solidFill>
          </a:ln>
        </p:spPr>
      </p:pic>
    </p:spTree>
    <p:extLst>
      <p:ext uri="{BB962C8B-B14F-4D97-AF65-F5344CB8AC3E}">
        <p14:creationId xmlns:p14="http://schemas.microsoft.com/office/powerpoint/2010/main" val="14534884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3" name="Slide Number Placeholder 2"/>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2</a:t>
            </a:fld>
            <a:endParaRPr lang="en-US">
              <a:solidFill>
                <a:prstClr val="black">
                  <a:lumMod val="65000"/>
                  <a:lumOff val="35000"/>
                </a:prstClr>
              </a:solidFill>
            </a:endParaRPr>
          </a:p>
        </p:txBody>
      </p:sp>
      <p:pic>
        <p:nvPicPr>
          <p:cNvPr id="4" name="Picture 3" descr="Screen Shot 2013-08-06 at 2.50.00 PM.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515357"/>
            <a:ext cx="2042412" cy="174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creen Shot 2013-08-06 at 2.51.03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40467" y="3763818"/>
            <a:ext cx="2081181" cy="147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4720330" y="3515357"/>
            <a:ext cx="1976137" cy="2029187"/>
          </a:xfrm>
          <a:prstGeom prst="rect">
            <a:avLst/>
          </a:prstGeom>
        </p:spPr>
      </p:pic>
      <p:pic>
        <p:nvPicPr>
          <p:cNvPr id="7" name="Picture 6"/>
          <p:cNvPicPr>
            <a:picLocks noChangeAspect="1"/>
          </p:cNvPicPr>
          <p:nvPr/>
        </p:nvPicPr>
        <p:blipFill>
          <a:blip r:embed="rId5"/>
          <a:stretch>
            <a:fillRect/>
          </a:stretch>
        </p:blipFill>
        <p:spPr>
          <a:xfrm>
            <a:off x="6980438" y="3763818"/>
            <a:ext cx="1737357" cy="1737357"/>
          </a:xfrm>
          <a:prstGeom prst="rect">
            <a:avLst/>
          </a:prstGeom>
        </p:spPr>
      </p:pic>
    </p:spTree>
    <p:extLst>
      <p:ext uri="{BB962C8B-B14F-4D97-AF65-F5344CB8AC3E}">
        <p14:creationId xmlns:p14="http://schemas.microsoft.com/office/powerpoint/2010/main" val="139258937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09 at 12.36.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61" y="784791"/>
            <a:ext cx="3867623" cy="5716486"/>
          </a:xfrm>
          <a:prstGeom prst="rect">
            <a:avLst/>
          </a:prstGeom>
          <a:ln w="3175">
            <a:solidFill>
              <a:schemeClr val="tx1"/>
            </a:solidFill>
          </a:ln>
        </p:spPr>
      </p:pic>
      <p:pic>
        <p:nvPicPr>
          <p:cNvPr id="5" name="Picture 4" descr="Screen Shot 2013-08-09 at 12.36.5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938" y="585026"/>
            <a:ext cx="3084676" cy="5916251"/>
          </a:xfrm>
          <a:prstGeom prst="rect">
            <a:avLst/>
          </a:prstGeom>
          <a:ln w="3175">
            <a:solidFill>
              <a:schemeClr val="tx1"/>
            </a:solidFill>
          </a:ln>
        </p:spPr>
      </p:pic>
    </p:spTree>
    <p:extLst>
      <p:ext uri="{BB962C8B-B14F-4D97-AF65-F5344CB8AC3E}">
        <p14:creationId xmlns:p14="http://schemas.microsoft.com/office/powerpoint/2010/main" val="71542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8-09 at 12.3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183" y="356722"/>
            <a:ext cx="3696089" cy="6344319"/>
          </a:xfrm>
          <a:prstGeom prst="rect">
            <a:avLst/>
          </a:prstGeom>
          <a:ln w="3175">
            <a:solidFill>
              <a:schemeClr val="tx1"/>
            </a:solidFill>
          </a:ln>
        </p:spPr>
      </p:pic>
    </p:spTree>
    <p:extLst>
      <p:ext uri="{BB962C8B-B14F-4D97-AF65-F5344CB8AC3E}">
        <p14:creationId xmlns:p14="http://schemas.microsoft.com/office/powerpoint/2010/main" val="71542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MY3 dissemination in California	</a:t>
            </a:r>
            <a:endParaRPr lang="en-US" dirty="0"/>
          </a:p>
        </p:txBody>
      </p:sp>
      <p:sp>
        <p:nvSpPr>
          <p:cNvPr id="3" name="Content Placeholder 2"/>
          <p:cNvSpPr>
            <a:spLocks noGrp="1"/>
          </p:cNvSpPr>
          <p:nvPr>
            <p:ph idx="1"/>
          </p:nvPr>
        </p:nvSpPr>
        <p:spPr>
          <a:xfrm>
            <a:off x="749808" y="2231136"/>
            <a:ext cx="7975092" cy="4035193"/>
          </a:xfrm>
        </p:spPr>
        <p:txBody>
          <a:bodyPr>
            <a:normAutofit fontScale="77500" lnSpcReduction="20000"/>
          </a:bodyPr>
          <a:lstStyle/>
          <a:p>
            <a:pPr marL="0" indent="0">
              <a:buNone/>
            </a:pPr>
            <a:r>
              <a:rPr lang="en-US" sz="2600" dirty="0" smtClean="0"/>
              <a:t>Via </a:t>
            </a:r>
            <a:r>
              <a:rPr lang="en-US" sz="2600" b="1" dirty="0" smtClean="0"/>
              <a:t>California county health agencies, local organizations, and crisis centers </a:t>
            </a:r>
            <a:r>
              <a:rPr lang="en-US" sz="2600" dirty="0" smtClean="0"/>
              <a:t>at the following locations:</a:t>
            </a:r>
          </a:p>
          <a:p>
            <a:r>
              <a:rPr lang="en-US" sz="2600" dirty="0" smtClean="0"/>
              <a:t>Gatekeeper trainings</a:t>
            </a:r>
          </a:p>
          <a:p>
            <a:r>
              <a:rPr lang="en-US" sz="2600" dirty="0" smtClean="0"/>
              <a:t>Health fairs</a:t>
            </a:r>
          </a:p>
          <a:p>
            <a:r>
              <a:rPr lang="en-US" sz="2600" dirty="0" smtClean="0"/>
              <a:t>Suicide prevention presentations to healthcare and mental health care providers</a:t>
            </a:r>
          </a:p>
          <a:p>
            <a:r>
              <a:rPr lang="en-US" sz="2600" dirty="0" smtClean="0"/>
              <a:t>Suicide Prevention Task Force meetings</a:t>
            </a:r>
          </a:p>
          <a:p>
            <a:r>
              <a:rPr lang="en-US" sz="2600" dirty="0" smtClean="0"/>
              <a:t>Schools and school counselors</a:t>
            </a:r>
          </a:p>
          <a:p>
            <a:r>
              <a:rPr lang="en-US" sz="2600" dirty="0" smtClean="0"/>
              <a:t>And more!</a:t>
            </a:r>
          </a:p>
          <a:p>
            <a:endParaRPr lang="en-US" dirty="0"/>
          </a:p>
        </p:txBody>
      </p:sp>
    </p:spTree>
    <p:extLst>
      <p:ext uri="{BB962C8B-B14F-4D97-AF65-F5344CB8AC3E}">
        <p14:creationId xmlns:p14="http://schemas.microsoft.com/office/powerpoint/2010/main" val="1288617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Praise for MY3…</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23</a:t>
            </a:fld>
            <a:endParaRPr lang="en-US"/>
          </a:p>
        </p:txBody>
      </p:sp>
      <p:sp>
        <p:nvSpPr>
          <p:cNvPr id="5" name="Oval Callout 4"/>
          <p:cNvSpPr/>
          <p:nvPr/>
        </p:nvSpPr>
        <p:spPr>
          <a:xfrm>
            <a:off x="283251" y="1253447"/>
            <a:ext cx="8675814" cy="5229546"/>
          </a:xfrm>
          <a:prstGeom prst="wedgeEllipseCallout">
            <a:avLst>
              <a:gd name="adj1" fmla="val -48888"/>
              <a:gd name="adj2" fmla="val 3160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700" dirty="0" smtClean="0">
                <a:solidFill>
                  <a:schemeClr val="tx1"/>
                </a:solidFill>
              </a:rPr>
              <a:t>“</a:t>
            </a:r>
            <a:r>
              <a:rPr lang="en-US" sz="2000" dirty="0" smtClean="0">
                <a:solidFill>
                  <a:schemeClr val="tx1"/>
                </a:solidFill>
              </a:rPr>
              <a:t>As </a:t>
            </a:r>
            <a:r>
              <a:rPr lang="en-US" sz="2000" dirty="0">
                <a:solidFill>
                  <a:schemeClr val="tx1"/>
                </a:solidFill>
              </a:rPr>
              <a:t>someone who has been in the field of suicide prevention for over 10 years, </a:t>
            </a:r>
            <a:r>
              <a:rPr lang="en-US" sz="2000" b="1" dirty="0">
                <a:solidFill>
                  <a:schemeClr val="tx1"/>
                </a:solidFill>
              </a:rPr>
              <a:t>I have found </a:t>
            </a:r>
            <a:r>
              <a:rPr lang="en-US" sz="2000" b="1" dirty="0" smtClean="0">
                <a:solidFill>
                  <a:schemeClr val="tx1"/>
                </a:solidFill>
              </a:rPr>
              <a:t>MY3 to </a:t>
            </a:r>
            <a:r>
              <a:rPr lang="en-US" sz="2000" b="1" dirty="0">
                <a:solidFill>
                  <a:schemeClr val="tx1"/>
                </a:solidFill>
              </a:rPr>
              <a:t>be tremendously helpful.</a:t>
            </a:r>
            <a:r>
              <a:rPr lang="en-US" sz="2000" dirty="0">
                <a:solidFill>
                  <a:schemeClr val="tx1"/>
                </a:solidFill>
              </a:rPr>
              <a:t>  It is so easy to use and accessible, </a:t>
            </a:r>
            <a:r>
              <a:rPr lang="en-US" sz="2000" b="1" dirty="0">
                <a:solidFill>
                  <a:schemeClr val="tx1"/>
                </a:solidFill>
              </a:rPr>
              <a:t>it has made my job of helping people at risk of </a:t>
            </a:r>
            <a:r>
              <a:rPr lang="en-US" sz="2000" b="1" dirty="0" smtClean="0">
                <a:solidFill>
                  <a:schemeClr val="tx1"/>
                </a:solidFill>
              </a:rPr>
              <a:t>suicide </a:t>
            </a:r>
            <a:r>
              <a:rPr lang="en-US" sz="2000" b="1" dirty="0">
                <a:solidFill>
                  <a:schemeClr val="tx1"/>
                </a:solidFill>
              </a:rPr>
              <a:t>easier.  </a:t>
            </a:r>
            <a:r>
              <a:rPr lang="en-US" sz="2000" dirty="0">
                <a:solidFill>
                  <a:schemeClr val="tx1"/>
                </a:solidFill>
              </a:rPr>
              <a:t>Clients love the </a:t>
            </a:r>
            <a:r>
              <a:rPr lang="en-US" sz="2000" b="1" dirty="0">
                <a:solidFill>
                  <a:schemeClr val="tx1"/>
                </a:solidFill>
              </a:rPr>
              <a:t>discreet design </a:t>
            </a:r>
            <a:r>
              <a:rPr lang="en-US" sz="2000" dirty="0">
                <a:solidFill>
                  <a:schemeClr val="tx1"/>
                </a:solidFill>
              </a:rPr>
              <a:t>of the app.  They can have it on their phone and not worry they will be </a:t>
            </a:r>
            <a:r>
              <a:rPr lang="en-US" sz="2000" dirty="0" smtClean="0">
                <a:solidFill>
                  <a:schemeClr val="tx1"/>
                </a:solidFill>
              </a:rPr>
              <a:t>“found out”.</a:t>
            </a:r>
            <a:r>
              <a:rPr lang="en-US" sz="2000" dirty="0">
                <a:solidFill>
                  <a:schemeClr val="tx1"/>
                </a:solidFill>
              </a:rPr>
              <a:t> </a:t>
            </a:r>
            <a:r>
              <a:rPr lang="en-US" sz="2000" b="1" dirty="0">
                <a:solidFill>
                  <a:schemeClr val="tx1"/>
                </a:solidFill>
              </a:rPr>
              <a:t> It gives them a feeling  of confidence and control.</a:t>
            </a:r>
            <a:r>
              <a:rPr lang="en-US" sz="2000" dirty="0">
                <a:solidFill>
                  <a:schemeClr val="tx1"/>
                </a:solidFill>
              </a:rPr>
              <a:t>  No longer do they have to </a:t>
            </a:r>
            <a:r>
              <a:rPr lang="en-US" sz="2000" dirty="0" smtClean="0">
                <a:solidFill>
                  <a:schemeClr val="tx1"/>
                </a:solidFill>
              </a:rPr>
              <a:t>hide </a:t>
            </a:r>
            <a:r>
              <a:rPr lang="en-US" sz="2000" dirty="0">
                <a:solidFill>
                  <a:schemeClr val="tx1"/>
                </a:solidFill>
              </a:rPr>
              <a:t>a piece of paper that </a:t>
            </a:r>
            <a:r>
              <a:rPr lang="en-US" sz="2000" dirty="0" smtClean="0">
                <a:solidFill>
                  <a:schemeClr val="tx1"/>
                </a:solidFill>
              </a:rPr>
              <a:t>says “Suicide” </a:t>
            </a:r>
            <a:r>
              <a:rPr lang="en-US" sz="2000" dirty="0">
                <a:solidFill>
                  <a:schemeClr val="tx1"/>
                </a:solidFill>
              </a:rPr>
              <a:t>on it,  they can download </a:t>
            </a:r>
            <a:r>
              <a:rPr lang="en-US" sz="2000" dirty="0" smtClean="0">
                <a:solidFill>
                  <a:schemeClr val="tx1"/>
                </a:solidFill>
              </a:rPr>
              <a:t>MY3 and have </a:t>
            </a:r>
            <a:r>
              <a:rPr lang="en-US" sz="2000" dirty="0">
                <a:solidFill>
                  <a:schemeClr val="tx1"/>
                </a:solidFill>
              </a:rPr>
              <a:t>a </a:t>
            </a:r>
            <a:r>
              <a:rPr lang="en-US" sz="2000" b="1" dirty="0" smtClean="0">
                <a:solidFill>
                  <a:schemeClr val="tx1"/>
                </a:solidFill>
              </a:rPr>
              <a:t>usable </a:t>
            </a:r>
            <a:r>
              <a:rPr lang="en-US" sz="2000" b="1" dirty="0">
                <a:solidFill>
                  <a:schemeClr val="tx1"/>
                </a:solidFill>
              </a:rPr>
              <a:t>tool to access whenever they need </a:t>
            </a:r>
            <a:r>
              <a:rPr lang="en-US" sz="2000" b="1" dirty="0" smtClean="0">
                <a:solidFill>
                  <a:schemeClr val="tx1"/>
                </a:solidFill>
              </a:rPr>
              <a:t>help.”</a:t>
            </a:r>
            <a:endParaRPr lang="en-US" sz="2000" b="1" dirty="0">
              <a:solidFill>
                <a:schemeClr val="tx1"/>
              </a:solidFill>
            </a:endParaRPr>
          </a:p>
        </p:txBody>
      </p:sp>
      <p:sp>
        <p:nvSpPr>
          <p:cNvPr id="6" name="TextBox 5"/>
          <p:cNvSpPr txBox="1"/>
          <p:nvPr/>
        </p:nvSpPr>
        <p:spPr>
          <a:xfrm>
            <a:off x="283251" y="5015876"/>
            <a:ext cx="1507629" cy="600164"/>
          </a:xfrm>
          <a:prstGeom prst="rect">
            <a:avLst/>
          </a:prstGeom>
          <a:noFill/>
        </p:spPr>
        <p:txBody>
          <a:bodyPr wrap="square" rtlCol="0">
            <a:spAutoFit/>
          </a:bodyPr>
          <a:lstStyle/>
          <a:p>
            <a:endParaRPr lang="en-US" sz="1500" dirty="0" smtClean="0"/>
          </a:p>
          <a:p>
            <a:endParaRPr lang="en-US" dirty="0"/>
          </a:p>
        </p:txBody>
      </p:sp>
    </p:spTree>
    <p:extLst>
      <p:ext uri="{BB962C8B-B14F-4D97-AF65-F5344CB8AC3E}">
        <p14:creationId xmlns:p14="http://schemas.microsoft.com/office/powerpoint/2010/main" val="329939614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www.MY3App.org</a:t>
            </a:r>
            <a:endParaRPr lang="en-US" dirty="0"/>
          </a:p>
        </p:txBody>
      </p:sp>
      <p:pic>
        <p:nvPicPr>
          <p:cNvPr id="4" name="Content Placeholder 3" descr="Screen Shot 2013-11-08 at 1.04.20 PM.png"/>
          <p:cNvPicPr>
            <a:picLocks noGrp="1" noChangeAspect="1"/>
          </p:cNvPicPr>
          <p:nvPr>
            <p:ph idx="1"/>
          </p:nvPr>
        </p:nvPicPr>
        <p:blipFill>
          <a:blip r:embed="rId3">
            <a:extLst>
              <a:ext uri="{28A0092B-C50C-407E-A947-70E740481C1C}">
                <a14:useLocalDpi xmlns:a14="http://schemas.microsoft.com/office/drawing/2010/main" val="0"/>
              </a:ext>
            </a:extLst>
          </a:blip>
          <a:srcRect l="-35428" r="-35428"/>
          <a:stretch>
            <a:fillRect/>
          </a:stretch>
        </p:blipFill>
        <p:spPr/>
      </p:pic>
      <p:sp>
        <p:nvSpPr>
          <p:cNvPr id="5" name="Slide Number Placeholder 4"/>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24</a:t>
            </a:fld>
            <a:endParaRPr lang="en-US">
              <a:solidFill>
                <a:prstClr val="black">
                  <a:lumMod val="65000"/>
                  <a:lumOff val="35000"/>
                </a:prstClr>
              </a:solidFill>
            </a:endParaRPr>
          </a:p>
        </p:txBody>
      </p:sp>
    </p:spTree>
    <p:extLst>
      <p:ext uri="{BB962C8B-B14F-4D97-AF65-F5344CB8AC3E}">
        <p14:creationId xmlns:p14="http://schemas.microsoft.com/office/powerpoint/2010/main" val="382102912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MY3 Widgets – add them to your site!</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25</a:t>
            </a:fld>
            <a:endParaRPr lang="en-US"/>
          </a:p>
        </p:txBody>
      </p:sp>
      <p:pic>
        <p:nvPicPr>
          <p:cNvPr id="5" name="Picture 4" descr="Screen Shot 2014-05-09 at 9.41.3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546" y="1447800"/>
            <a:ext cx="2187293" cy="1989448"/>
          </a:xfrm>
          <a:prstGeom prst="rect">
            <a:avLst/>
          </a:prstGeom>
        </p:spPr>
      </p:pic>
      <p:pic>
        <p:nvPicPr>
          <p:cNvPr id="6" name="Picture 5" descr="Screen Shot 2014-05-09 at 9.42.0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1276" y="3035057"/>
            <a:ext cx="3759524" cy="3090020"/>
          </a:xfrm>
          <a:prstGeom prst="rect">
            <a:avLst/>
          </a:prstGeom>
          <a:ln w="3175">
            <a:solidFill>
              <a:schemeClr val="tx1"/>
            </a:solidFill>
          </a:ln>
        </p:spPr>
      </p:pic>
      <p:pic>
        <p:nvPicPr>
          <p:cNvPr id="7" name="Picture 6" descr="Screen Shot 2014-05-09 at 9.42.23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3762" y="1893678"/>
            <a:ext cx="4828939" cy="1001922"/>
          </a:xfrm>
          <a:prstGeom prst="rect">
            <a:avLst/>
          </a:prstGeom>
        </p:spPr>
      </p:pic>
    </p:spTree>
    <p:extLst>
      <p:ext uri="{BB962C8B-B14F-4D97-AF65-F5344CB8AC3E}">
        <p14:creationId xmlns:p14="http://schemas.microsoft.com/office/powerpoint/2010/main" val="41039233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stats		</a:t>
            </a:r>
            <a:endParaRPr lang="en-US" dirty="0"/>
          </a:p>
        </p:txBody>
      </p:sp>
      <p:sp>
        <p:nvSpPr>
          <p:cNvPr id="3" name="Content Placeholder 2"/>
          <p:cNvSpPr>
            <a:spLocks noGrp="1"/>
          </p:cNvSpPr>
          <p:nvPr>
            <p:ph idx="1"/>
          </p:nvPr>
        </p:nvSpPr>
        <p:spPr/>
        <p:txBody>
          <a:bodyPr>
            <a:normAutofit/>
          </a:bodyPr>
          <a:lstStyle/>
          <a:p>
            <a:r>
              <a:rPr lang="en-US" sz="2800" dirty="0" smtClean="0"/>
              <a:t>Launched in California in November 2013</a:t>
            </a:r>
          </a:p>
          <a:p>
            <a:r>
              <a:rPr lang="en-US" sz="2800" dirty="0" smtClean="0"/>
              <a:t>Total # of downloads since launch: 1000+ (primarily in California)</a:t>
            </a:r>
          </a:p>
          <a:p>
            <a:r>
              <a:rPr lang="en-US" sz="2800" dirty="0" smtClean="0"/>
              <a:t>Transitioned to the National Suicide Prevention Lifeline in Summer 2014 for national dissemination</a:t>
            </a:r>
            <a:endParaRPr lang="en-US" sz="2800" dirty="0"/>
          </a:p>
        </p:txBody>
      </p:sp>
    </p:spTree>
    <p:extLst>
      <p:ext uri="{BB962C8B-B14F-4D97-AF65-F5344CB8AC3E}">
        <p14:creationId xmlns:p14="http://schemas.microsoft.com/office/powerpoint/2010/main" val="8103946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the Signs Campaign + MY3</a:t>
            </a:r>
            <a:endParaRPr lang="en-US" dirty="0"/>
          </a:p>
        </p:txBody>
      </p:sp>
      <p:sp>
        <p:nvSpPr>
          <p:cNvPr id="3" name="Content Placeholder 2"/>
          <p:cNvSpPr>
            <a:spLocks noGrp="1"/>
          </p:cNvSpPr>
          <p:nvPr>
            <p:ph idx="1"/>
          </p:nvPr>
        </p:nvSpPr>
        <p:spPr>
          <a:xfrm>
            <a:off x="1114424" y="2332182"/>
            <a:ext cx="7610476" cy="3934147"/>
          </a:xfrm>
        </p:spPr>
        <p:txBody>
          <a:bodyPr>
            <a:normAutofit/>
          </a:bodyPr>
          <a:lstStyle/>
          <a:p>
            <a:r>
              <a:rPr lang="en-US" sz="3200" dirty="0" smtClean="0"/>
              <a:t>Goals of </a:t>
            </a:r>
            <a:r>
              <a:rPr lang="en-US" sz="3200" i="1" dirty="0" smtClean="0"/>
              <a:t>Know the Signs</a:t>
            </a:r>
            <a:endParaRPr lang="en-US" sz="3200" dirty="0" smtClean="0"/>
          </a:p>
          <a:p>
            <a:pPr lvl="1"/>
            <a:r>
              <a:rPr lang="en-US" sz="2800" b="1" dirty="0"/>
              <a:t>H</a:t>
            </a:r>
            <a:r>
              <a:rPr lang="en-US" sz="2800" b="1" dirty="0" smtClean="0"/>
              <a:t>elpers </a:t>
            </a:r>
            <a:r>
              <a:rPr lang="en-US" sz="2800" dirty="0" smtClean="0"/>
              <a:t>become more aware of warning signs for suicide, how to talk about suicide and how to help</a:t>
            </a:r>
          </a:p>
          <a:p>
            <a:pPr lvl="1"/>
            <a:r>
              <a:rPr lang="en-US" sz="2800" b="1" dirty="0"/>
              <a:t>I</a:t>
            </a:r>
            <a:r>
              <a:rPr lang="en-US" sz="2800" b="1" dirty="0" smtClean="0"/>
              <a:t>ndividuals who are at risk for suicide </a:t>
            </a:r>
            <a:r>
              <a:rPr lang="en-US" sz="2800" dirty="0" smtClean="0"/>
              <a:t>are helped by others and are aware of supportive resources</a:t>
            </a:r>
          </a:p>
        </p:txBody>
      </p:sp>
      <p:sp>
        <p:nvSpPr>
          <p:cNvPr id="4" name="Slide Number Placeholder 3"/>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4</a:t>
            </a:fld>
            <a:endParaRPr lang="en-US">
              <a:solidFill>
                <a:prstClr val="black">
                  <a:lumMod val="65000"/>
                  <a:lumOff val="35000"/>
                </a:prstClr>
              </a:solidFill>
            </a:endParaRPr>
          </a:p>
        </p:txBody>
      </p:sp>
    </p:spTree>
    <p:extLst>
      <p:ext uri="{BB962C8B-B14F-4D97-AF65-F5344CB8AC3E}">
        <p14:creationId xmlns:p14="http://schemas.microsoft.com/office/powerpoint/2010/main" val="327878070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MY3 Basics</a:t>
            </a:r>
            <a:endParaRPr lang="en-US" dirty="0"/>
          </a:p>
        </p:txBody>
      </p:sp>
      <p:sp>
        <p:nvSpPr>
          <p:cNvPr id="3" name="Content Placeholder 2"/>
          <p:cNvSpPr>
            <a:spLocks noGrp="1"/>
          </p:cNvSpPr>
          <p:nvPr>
            <p:ph idx="1"/>
          </p:nvPr>
        </p:nvSpPr>
        <p:spPr>
          <a:xfrm>
            <a:off x="531091" y="2262909"/>
            <a:ext cx="8193809" cy="4202545"/>
          </a:xfrm>
        </p:spPr>
        <p:txBody>
          <a:bodyPr>
            <a:normAutofit fontScale="85000" lnSpcReduction="20000"/>
          </a:bodyPr>
          <a:lstStyle/>
          <a:p>
            <a:r>
              <a:rPr lang="en-US" sz="2500" dirty="0" smtClean="0"/>
              <a:t>Goal: Connect individuals who are at-risk for suicide or experiencing thoughts of suicide to their support network</a:t>
            </a:r>
          </a:p>
          <a:p>
            <a:r>
              <a:rPr lang="en-US" sz="2500" dirty="0" smtClean="0"/>
              <a:t>Cost: Free</a:t>
            </a:r>
          </a:p>
          <a:p>
            <a:r>
              <a:rPr lang="en-US" sz="2500" dirty="0" smtClean="0"/>
              <a:t>Highly customizable </a:t>
            </a:r>
          </a:p>
          <a:p>
            <a:r>
              <a:rPr lang="en-US" sz="2500" dirty="0" smtClean="0"/>
              <a:t>Where to download: App Store &amp; Google Play</a:t>
            </a:r>
          </a:p>
          <a:p>
            <a:r>
              <a:rPr lang="en-US" sz="2500" dirty="0"/>
              <a:t>Languages: English &amp; </a:t>
            </a:r>
            <a:r>
              <a:rPr lang="en-US" sz="2500" dirty="0" smtClean="0"/>
              <a:t>Spanish</a:t>
            </a:r>
          </a:p>
          <a:p>
            <a:r>
              <a:rPr lang="en-US" sz="2500" dirty="0" smtClean="0"/>
              <a:t>Using Audience: </a:t>
            </a:r>
            <a:r>
              <a:rPr lang="en-US" sz="2500" b="1" dirty="0" smtClean="0"/>
              <a:t>All </a:t>
            </a:r>
            <a:r>
              <a:rPr lang="en-US" sz="2500" dirty="0" smtClean="0"/>
              <a:t>individuals who are at risk for suicide</a:t>
            </a:r>
          </a:p>
          <a:p>
            <a:r>
              <a:rPr lang="en-US" sz="2500" dirty="0" smtClean="0"/>
              <a:t>Promoting Audience: Mental health care providers, crisis counselors, survivor support groups etc… anyone who can identify individuals who may be at risk for suicide</a:t>
            </a:r>
          </a:p>
          <a:p>
            <a:endParaRPr lang="en-US" sz="2500" dirty="0"/>
          </a:p>
        </p:txBody>
      </p:sp>
      <p:sp>
        <p:nvSpPr>
          <p:cNvPr id="4" name="Slide Number Placeholder 3"/>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5</a:t>
            </a:fld>
            <a:endParaRPr lang="en-US">
              <a:solidFill>
                <a:prstClr val="black">
                  <a:lumMod val="65000"/>
                  <a:lumOff val="35000"/>
                </a:prstClr>
              </a:solidFill>
            </a:endParaRPr>
          </a:p>
        </p:txBody>
      </p:sp>
    </p:spTree>
    <p:extLst>
      <p:ext uri="{BB962C8B-B14F-4D97-AF65-F5344CB8AC3E}">
        <p14:creationId xmlns:p14="http://schemas.microsoft.com/office/powerpoint/2010/main" val="9558969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App must-haves: from the suicide attempt survivor perspective</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6</a:t>
            </a:fld>
            <a:endParaRPr lang="en-US"/>
          </a:p>
        </p:txBody>
      </p:sp>
      <p:pic>
        <p:nvPicPr>
          <p:cNvPr id="6" name="Picture 5"/>
          <p:cNvPicPr>
            <a:picLocks noChangeAspect="1"/>
          </p:cNvPicPr>
          <p:nvPr/>
        </p:nvPicPr>
        <p:blipFill>
          <a:blip r:embed="rId3"/>
          <a:stretch>
            <a:fillRect/>
          </a:stretch>
        </p:blipFill>
        <p:spPr>
          <a:xfrm>
            <a:off x="6858000" y="3359391"/>
            <a:ext cx="1737357" cy="1737357"/>
          </a:xfrm>
          <a:prstGeom prst="rect">
            <a:avLst/>
          </a:prstGeom>
        </p:spPr>
      </p:pic>
      <p:sp>
        <p:nvSpPr>
          <p:cNvPr id="11" name="Oval Callout 10"/>
          <p:cNvSpPr/>
          <p:nvPr/>
        </p:nvSpPr>
        <p:spPr>
          <a:xfrm>
            <a:off x="914400" y="1600200"/>
            <a:ext cx="4961471" cy="2264118"/>
          </a:xfrm>
          <a:prstGeom prst="wedgeEllipseCallout">
            <a:avLst>
              <a:gd name="adj1" fmla="val 73721"/>
              <a:gd name="adj2" fmla="val 86934"/>
            </a:avLst>
          </a:prstGeom>
        </p:spPr>
        <p:style>
          <a:lnRef idx="1">
            <a:schemeClr val="accent1"/>
          </a:lnRef>
          <a:fillRef idx="3">
            <a:schemeClr val="accent1"/>
          </a:fillRef>
          <a:effectRef idx="2">
            <a:schemeClr val="accent1"/>
          </a:effectRef>
          <a:fontRef idx="minor">
            <a:schemeClr val="lt1"/>
          </a:fontRef>
        </p:style>
        <p:txBody>
          <a:bodyPr rtlCol="0" anchor="ctr"/>
          <a:lstStyle/>
          <a:p>
            <a:pPr marL="349250" lvl="1" indent="0">
              <a:buNone/>
            </a:pPr>
            <a:r>
              <a:rPr lang="en-US" sz="2400" dirty="0">
                <a:solidFill>
                  <a:schemeClr val="tx1"/>
                </a:solidFill>
              </a:rPr>
              <a:t>App needs to be </a:t>
            </a:r>
            <a:r>
              <a:rPr lang="en-US" sz="2400" b="1" dirty="0">
                <a:solidFill>
                  <a:schemeClr val="tx1"/>
                </a:solidFill>
              </a:rPr>
              <a:t>uncluttered and easy-to </a:t>
            </a:r>
            <a:r>
              <a:rPr lang="en-US" sz="2400" b="1" dirty="0" smtClean="0">
                <a:solidFill>
                  <a:schemeClr val="tx1"/>
                </a:solidFill>
              </a:rPr>
              <a:t>use</a:t>
            </a:r>
            <a:endParaRPr lang="en-US" sz="2400" dirty="0">
              <a:solidFill>
                <a:schemeClr val="tx1"/>
              </a:solidFill>
            </a:endParaRPr>
          </a:p>
        </p:txBody>
      </p:sp>
      <p:sp>
        <p:nvSpPr>
          <p:cNvPr id="12" name="Oval Callout 11"/>
          <p:cNvSpPr/>
          <p:nvPr/>
        </p:nvSpPr>
        <p:spPr>
          <a:xfrm>
            <a:off x="914401" y="4228070"/>
            <a:ext cx="4821482" cy="2258764"/>
          </a:xfrm>
          <a:prstGeom prst="wedgeEllipseCallout">
            <a:avLst>
              <a:gd name="adj1" fmla="val 77747"/>
              <a:gd name="adj2" fmla="val -21845"/>
            </a:avLst>
          </a:prstGeom>
        </p:spPr>
        <p:style>
          <a:lnRef idx="1">
            <a:schemeClr val="accent1"/>
          </a:lnRef>
          <a:fillRef idx="3">
            <a:schemeClr val="accent1"/>
          </a:fillRef>
          <a:effectRef idx="2">
            <a:schemeClr val="accent1"/>
          </a:effectRef>
          <a:fontRef idx="minor">
            <a:schemeClr val="lt1"/>
          </a:fontRef>
        </p:style>
        <p:txBody>
          <a:bodyPr rtlCol="0" anchor="ctr"/>
          <a:lstStyle/>
          <a:p>
            <a:pPr marL="349250" lvl="1" indent="0">
              <a:buFont typeface="Wingdings 2" pitchFamily="18" charset="2"/>
              <a:buNone/>
            </a:pPr>
            <a:r>
              <a:rPr lang="en-US" sz="2000" dirty="0">
                <a:solidFill>
                  <a:schemeClr val="tx1"/>
                </a:solidFill>
              </a:rPr>
              <a:t>Getting </a:t>
            </a:r>
            <a:r>
              <a:rPr lang="en-US" sz="2000" b="1" dirty="0" smtClean="0">
                <a:solidFill>
                  <a:schemeClr val="tx1"/>
                </a:solidFill>
              </a:rPr>
              <a:t>connected </a:t>
            </a:r>
            <a:r>
              <a:rPr lang="en-US" sz="2000" b="1" dirty="0">
                <a:solidFill>
                  <a:schemeClr val="tx1"/>
                </a:solidFill>
              </a:rPr>
              <a:t>to support networks</a:t>
            </a:r>
            <a:r>
              <a:rPr lang="en-US" sz="2000" dirty="0">
                <a:solidFill>
                  <a:schemeClr val="tx1"/>
                </a:solidFill>
              </a:rPr>
              <a:t> </a:t>
            </a:r>
            <a:r>
              <a:rPr lang="en-US" sz="2000" b="1" dirty="0">
                <a:solidFill>
                  <a:schemeClr val="tx1"/>
                </a:solidFill>
              </a:rPr>
              <a:t>as quickly as possible</a:t>
            </a:r>
            <a:r>
              <a:rPr lang="en-US" sz="2000" dirty="0">
                <a:solidFill>
                  <a:schemeClr val="tx1"/>
                </a:solidFill>
              </a:rPr>
              <a:t> should be easily accessible</a:t>
            </a:r>
          </a:p>
          <a:p>
            <a:pPr lvl="1"/>
            <a:endParaRPr lang="en-US" dirty="0"/>
          </a:p>
        </p:txBody>
      </p:sp>
    </p:spTree>
    <p:extLst>
      <p:ext uri="{BB962C8B-B14F-4D97-AF65-F5344CB8AC3E}">
        <p14:creationId xmlns:p14="http://schemas.microsoft.com/office/powerpoint/2010/main" val="17765802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planning a new way!</a:t>
            </a: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7</a:t>
            </a:fld>
            <a:endParaRPr lang="en-US"/>
          </a:p>
        </p:txBody>
      </p:sp>
      <p:pic>
        <p:nvPicPr>
          <p:cNvPr id="7" name="Picture 6" descr="Screen Shot 2014-05-08 at 4.05.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705744"/>
            <a:ext cx="2887338" cy="3615395"/>
          </a:xfrm>
          <a:prstGeom prst="rect">
            <a:avLst/>
          </a:prstGeom>
          <a:ln w="3175">
            <a:solidFill>
              <a:schemeClr val="tx1"/>
            </a:solidFill>
          </a:ln>
        </p:spPr>
      </p:pic>
      <p:pic>
        <p:nvPicPr>
          <p:cNvPr id="8" name="Picture 7" descr="larg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9945" y="1371600"/>
            <a:ext cx="1747425" cy="2621139"/>
          </a:xfrm>
          <a:prstGeom prst="rect">
            <a:avLst/>
          </a:prstGeom>
          <a:ln w="3175">
            <a:solidFill>
              <a:schemeClr val="tx1"/>
            </a:solidFill>
          </a:ln>
        </p:spPr>
      </p:pic>
      <p:pic>
        <p:nvPicPr>
          <p:cNvPr id="9" name="Picture 8" descr="Screen Shot 2013-08-09 at 12.36.0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3136991"/>
            <a:ext cx="2054072" cy="3035993"/>
          </a:xfrm>
          <a:prstGeom prst="rect">
            <a:avLst/>
          </a:prstGeom>
          <a:ln w="3175">
            <a:solidFill>
              <a:schemeClr val="tx1"/>
            </a:solidFill>
          </a:ln>
        </p:spPr>
      </p:pic>
      <p:pic>
        <p:nvPicPr>
          <p:cNvPr id="10" name="Picture 9" descr="Screen Shot 2013-08-09 at 12.34.44 PM.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99967" y="908696"/>
            <a:ext cx="1240917" cy="2243320"/>
          </a:xfrm>
          <a:prstGeom prst="rect">
            <a:avLst/>
          </a:prstGeom>
          <a:ln w="3175">
            <a:solidFill>
              <a:schemeClr val="tx1"/>
            </a:solidFill>
          </a:ln>
        </p:spPr>
      </p:pic>
      <p:sp>
        <p:nvSpPr>
          <p:cNvPr id="11" name="Right Arrow 10"/>
          <p:cNvSpPr/>
          <p:nvPr/>
        </p:nvSpPr>
        <p:spPr>
          <a:xfrm>
            <a:off x="3490390" y="3216009"/>
            <a:ext cx="1169555" cy="95932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4214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normAutofit fontScale="90000"/>
          </a:bodyPr>
          <a:lstStyle/>
          <a:p>
            <a:r>
              <a:rPr lang="en-US" dirty="0">
                <a:latin typeface="Calibri" charset="0"/>
              </a:rPr>
              <a:t>Mobile </a:t>
            </a:r>
            <a:r>
              <a:rPr lang="en-US" dirty="0" smtClean="0">
                <a:latin typeface="Calibri" charset="0"/>
              </a:rPr>
              <a:t>Application</a:t>
            </a:r>
            <a:br>
              <a:rPr lang="en-US" dirty="0" smtClean="0">
                <a:latin typeface="Calibri" charset="0"/>
              </a:rPr>
            </a:br>
            <a:r>
              <a:rPr lang="en-US" dirty="0" smtClean="0">
                <a:latin typeface="Calibri" charset="0"/>
                <a:hlinkClick r:id="rId3"/>
              </a:rPr>
              <a:t>www.MY3app.org</a:t>
            </a:r>
            <a:r>
              <a:rPr lang="en-US" dirty="0" smtClean="0">
                <a:latin typeface="Calibri" charset="0"/>
              </a:rPr>
              <a:t> </a:t>
            </a:r>
            <a:endParaRPr lang="en-US" dirty="0">
              <a:latin typeface="Calibri" charset="0"/>
            </a:endParaRPr>
          </a:p>
        </p:txBody>
      </p:sp>
      <p:sp>
        <p:nvSpPr>
          <p:cNvPr id="73730" name="Content Placeholder 2"/>
          <p:cNvSpPr>
            <a:spLocks noGrp="1"/>
          </p:cNvSpPr>
          <p:nvPr>
            <p:ph idx="1"/>
          </p:nvPr>
        </p:nvSpPr>
        <p:spPr>
          <a:xfrm>
            <a:off x="4284663" y="1600200"/>
            <a:ext cx="4402137" cy="4525963"/>
          </a:xfrm>
        </p:spPr>
        <p:txBody>
          <a:bodyPr>
            <a:normAutofit lnSpcReduction="10000"/>
          </a:bodyPr>
          <a:lstStyle/>
          <a:p>
            <a:pPr marL="0" indent="0">
              <a:buFont typeface="Arial" charset="0"/>
              <a:buNone/>
            </a:pPr>
            <a:r>
              <a:rPr lang="en-US" sz="2900" b="1" dirty="0">
                <a:latin typeface="Calibri" charset="0"/>
              </a:rPr>
              <a:t>Target audience: </a:t>
            </a:r>
            <a:r>
              <a:rPr lang="en-US" sz="2900" dirty="0" smtClean="0">
                <a:latin typeface="Calibri" charset="0"/>
              </a:rPr>
              <a:t/>
            </a:r>
            <a:br>
              <a:rPr lang="en-US" sz="2900" dirty="0" smtClean="0">
                <a:latin typeface="Calibri" charset="0"/>
              </a:rPr>
            </a:br>
            <a:r>
              <a:rPr lang="en-US" sz="2900" dirty="0" smtClean="0">
                <a:latin typeface="Calibri" charset="0"/>
              </a:rPr>
              <a:t>Those at risk </a:t>
            </a:r>
            <a:r>
              <a:rPr lang="en-US" sz="2900" dirty="0">
                <a:latin typeface="Calibri" charset="0"/>
              </a:rPr>
              <a:t>for suicide</a:t>
            </a:r>
          </a:p>
          <a:p>
            <a:pPr marL="0" indent="0">
              <a:buFont typeface="Arial" charset="0"/>
              <a:buNone/>
            </a:pPr>
            <a:endParaRPr lang="en-US" sz="2900" dirty="0">
              <a:latin typeface="Calibri" charset="0"/>
            </a:endParaRPr>
          </a:p>
          <a:p>
            <a:pPr marL="0" indent="0">
              <a:buFont typeface="Arial" charset="0"/>
              <a:buNone/>
            </a:pPr>
            <a:r>
              <a:rPr lang="en-US" sz="2900" b="1" dirty="0">
                <a:latin typeface="Calibri" charset="0"/>
              </a:rPr>
              <a:t>Purpose: </a:t>
            </a:r>
            <a:r>
              <a:rPr lang="en-US" sz="2900" b="1" dirty="0" smtClean="0">
                <a:latin typeface="Calibri" charset="0"/>
              </a:rPr>
              <a:t/>
            </a:r>
            <a:br>
              <a:rPr lang="en-US" sz="2900" b="1" dirty="0" smtClean="0">
                <a:latin typeface="Calibri" charset="0"/>
              </a:rPr>
            </a:br>
            <a:r>
              <a:rPr lang="en-US" sz="2900" dirty="0" smtClean="0">
                <a:latin typeface="Calibri" charset="0"/>
              </a:rPr>
              <a:t>Getting those at risk for suicide connected </a:t>
            </a:r>
            <a:r>
              <a:rPr lang="en-US" sz="2900" dirty="0">
                <a:latin typeface="Calibri" charset="0"/>
              </a:rPr>
              <a:t>to their primary support network when they are in crisis; also provides safety planning and other helpful resources</a:t>
            </a:r>
          </a:p>
        </p:txBody>
      </p:sp>
      <p:pic>
        <p:nvPicPr>
          <p:cNvPr id="7373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3387" y="1915887"/>
            <a:ext cx="3823909" cy="341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Slide Number Placeholder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CB44F816-1F45-904C-BB69-7FF022CC1FB1}" type="slidenum">
              <a:rPr lang="en-US" sz="1200">
                <a:solidFill>
                  <a:srgbClr val="89989C"/>
                </a:solidFill>
                <a:cs typeface="Arial" charset="0"/>
              </a:rPr>
              <a:pPr eaLnBrk="1" hangingPunct="1"/>
              <a:t>8</a:t>
            </a:fld>
            <a:endParaRPr lang="en-US" sz="1200">
              <a:solidFill>
                <a:srgbClr val="89989C"/>
              </a:solidFill>
              <a:cs typeface="Arial" charset="0"/>
            </a:endParaRPr>
          </a:p>
        </p:txBody>
      </p:sp>
    </p:spTree>
    <p:extLst>
      <p:ext uri="{BB962C8B-B14F-4D97-AF65-F5344CB8AC3E}">
        <p14:creationId xmlns:p14="http://schemas.microsoft.com/office/powerpoint/2010/main" val="360641284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y3App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367898" y="1060712"/>
            <a:ext cx="8228369" cy="4628708"/>
          </a:xfrm>
        </p:spPr>
      </p:pic>
      <p:sp>
        <p:nvSpPr>
          <p:cNvPr id="3" name="Slide Number Placeholder 2"/>
          <p:cNvSpPr>
            <a:spLocks noGrp="1"/>
          </p:cNvSpPr>
          <p:nvPr>
            <p:ph type="sldNum" sz="quarter" idx="12"/>
          </p:nvPr>
        </p:nvSpPr>
        <p:spPr/>
        <p:txBody>
          <a:bodyPr/>
          <a:lstStyle/>
          <a:p>
            <a:fld id="{0CFEC368-1D7A-4F81-ABF6-AE0E36BAF64C}" type="slidenum">
              <a:rPr lang="en-US" smtClean="0">
                <a:solidFill>
                  <a:prstClr val="black">
                    <a:lumMod val="65000"/>
                    <a:lumOff val="35000"/>
                  </a:prstClr>
                </a:solidFill>
              </a:rPr>
              <a:pPr/>
              <a:t>9</a:t>
            </a:fld>
            <a:endParaRPr lang="en-US">
              <a:solidFill>
                <a:prstClr val="black">
                  <a:lumMod val="65000"/>
                  <a:lumOff val="35000"/>
                </a:prstClr>
              </a:solidFill>
            </a:endParaRPr>
          </a:p>
        </p:txBody>
      </p:sp>
    </p:spTree>
    <p:extLst>
      <p:ext uri="{BB962C8B-B14F-4D97-AF65-F5344CB8AC3E}">
        <p14:creationId xmlns:p14="http://schemas.microsoft.com/office/powerpoint/2010/main" val="21165601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8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9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0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Perception">
  <a:themeElements>
    <a:clrScheme name="Perception">
      <a:dk1>
        <a:sysClr val="windowText" lastClr="000000"/>
      </a:dk1>
      <a:lt1>
        <a:sysClr val="window" lastClr="FFFFFF"/>
      </a:lt1>
      <a:dk2>
        <a:srgbClr val="333333"/>
      </a:dk2>
      <a:lt2>
        <a:srgbClr val="BBC0AC"/>
      </a:lt2>
      <a:accent1>
        <a:srgbClr val="A2C816"/>
      </a:accent1>
      <a:accent2>
        <a:srgbClr val="E07602"/>
      </a:accent2>
      <a:accent3>
        <a:srgbClr val="E4C402"/>
      </a:accent3>
      <a:accent4>
        <a:srgbClr val="7DC1EF"/>
      </a:accent4>
      <a:accent5>
        <a:srgbClr val="21449B"/>
      </a:accent5>
      <a:accent6>
        <a:srgbClr val="A2B170"/>
      </a:accent6>
      <a:hlink>
        <a:srgbClr val="8DA440"/>
      </a:hlink>
      <a:folHlink>
        <a:srgbClr val="4C4F3F"/>
      </a:folHlink>
    </a:clrScheme>
    <a:fontScheme name="Perception">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erception">
      <a:fillStyleLst>
        <a:solidFill>
          <a:schemeClr val="phClr"/>
        </a:solidFill>
        <a:solidFill>
          <a:schemeClr val="phClr">
            <a:shade val="90000"/>
          </a:schemeClr>
        </a:solidFill>
        <a:solidFill>
          <a:schemeClr val="phClr">
            <a:shade val="80000"/>
          </a:schemeClr>
        </a:solidFill>
      </a:fillStyleLst>
      <a:lnStyleLst>
        <a:ln w="12700" cap="flat" cmpd="sng" algn="ctr">
          <a:solidFill>
            <a:schemeClr val="phClr">
              <a:satMod val="105000"/>
            </a:schemeClr>
          </a:solidFill>
          <a:prstDash val="solid"/>
        </a:ln>
        <a:ln w="25400" cap="flat" cmpd="sng" algn="ctr">
          <a:solidFill>
            <a:schemeClr val="phClr"/>
          </a:solidFill>
          <a:prstDash val="solid"/>
        </a:ln>
        <a:ln w="25400" cap="flat" cmpd="sng" algn="ctr">
          <a:solidFill>
            <a:schemeClr val="phClr">
              <a:alpha val="80000"/>
            </a:schemeClr>
          </a:solidFill>
          <a:prstDash val="solid"/>
        </a:ln>
      </a:lnStyleLst>
      <a:effectStyleLst>
        <a:effectStyle>
          <a:effectLst/>
        </a:effectStyle>
        <a:effectStyle>
          <a:effectLst/>
          <a:scene3d>
            <a:camera prst="obliqueTopRight"/>
            <a:lightRig rig="threePt" dir="tl"/>
          </a:scene3d>
          <a:sp3d>
            <a:bevelT w="25400" h="25400"/>
          </a:sp3d>
        </a:effectStyle>
        <a:effectStyle>
          <a:effectLst/>
          <a:scene3d>
            <a:camera prst="perspectiveFront" fov="4200000"/>
            <a:lightRig rig="balanced" dir="tl">
              <a:rot lat="0" lon="0" rev="18600000"/>
            </a:lightRig>
          </a:scene3d>
          <a:sp3d prstMaterial="metal">
            <a:bevelT w="63500" h="50800" prst="angle"/>
          </a:sp3d>
        </a:effectStyle>
      </a:effectStyleLst>
      <a:bgFillStyleLst>
        <a:solidFill>
          <a:schemeClr val="phClr">
            <a:tint val="90000"/>
          </a:schemeClr>
        </a:solidFill>
        <a:solidFill>
          <a:schemeClr val="phClr">
            <a:tint val="50000"/>
          </a:schemeClr>
        </a:solidFill>
        <a:solidFill>
          <a:schemeClr val="phClr">
            <a:shade val="60000"/>
          </a:schemeClr>
        </a:soli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TotalTime>
  <Words>1046</Words>
  <Application>Microsoft Macintosh PowerPoint</Application>
  <PresentationFormat>On-screen Show (4:3)</PresentationFormat>
  <Paragraphs>117</Paragraphs>
  <Slides>25</Slides>
  <Notes>17</Notes>
  <HiddenSlides>0</HiddenSlides>
  <MMClips>1</MMClips>
  <ScaleCrop>false</ScaleCrop>
  <HeadingPairs>
    <vt:vector size="4" baseType="variant">
      <vt:variant>
        <vt:lpstr>Theme</vt:lpstr>
      </vt:variant>
      <vt:variant>
        <vt:i4>12</vt:i4>
      </vt:variant>
      <vt:variant>
        <vt:lpstr>Slide Titles</vt:lpstr>
      </vt:variant>
      <vt:variant>
        <vt:i4>25</vt:i4>
      </vt:variant>
    </vt:vector>
  </HeadingPairs>
  <TitlesOfParts>
    <vt:vector size="37" baseType="lpstr">
      <vt:lpstr>Office Theme</vt:lpstr>
      <vt:lpstr>Perception</vt:lpstr>
      <vt:lpstr>1_Perception</vt:lpstr>
      <vt:lpstr>2_Perception</vt:lpstr>
      <vt:lpstr>3_Perception</vt:lpstr>
      <vt:lpstr>4_Perception</vt:lpstr>
      <vt:lpstr>5_Perception</vt:lpstr>
      <vt:lpstr>6_Perception</vt:lpstr>
      <vt:lpstr>7_Perception</vt:lpstr>
      <vt:lpstr>8_Perception</vt:lpstr>
      <vt:lpstr>9_Perception</vt:lpstr>
      <vt:lpstr>10_Perception</vt:lpstr>
      <vt:lpstr>MY3 Suicide Prevention Mobile App</vt:lpstr>
      <vt:lpstr>Partners</vt:lpstr>
      <vt:lpstr>Quick stats  </vt:lpstr>
      <vt:lpstr>Know the Signs Campaign + MY3</vt:lpstr>
      <vt:lpstr>MY3 Basics</vt:lpstr>
      <vt:lpstr>App must-haves: from the suicide attempt survivor perspective</vt:lpstr>
      <vt:lpstr>Safety planning a new way!</vt:lpstr>
      <vt:lpstr>Mobile Application www.MY3app.org </vt:lpstr>
      <vt:lpstr>PowerPoint Presentation</vt:lpstr>
      <vt:lpstr>MY3 Features: Homepage</vt:lpstr>
      <vt:lpstr>PowerPoint Presentation</vt:lpstr>
      <vt:lpstr>PowerPoint Presentation</vt:lpstr>
      <vt:lpstr>PowerPoint Presentation</vt:lpstr>
      <vt:lpstr>PowerPoint Presentation</vt:lpstr>
      <vt:lpstr>PowerPoint Presentation</vt:lpstr>
      <vt:lpstr>MY3 Features: Resources</vt:lpstr>
      <vt:lpstr>PowerPoint Presentation</vt:lpstr>
      <vt:lpstr>PowerPoint Presentation</vt:lpstr>
      <vt:lpstr>MY3 Features: Safety Plan</vt:lpstr>
      <vt:lpstr>PowerPoint Presentation</vt:lpstr>
      <vt:lpstr>PowerPoint Presentation</vt:lpstr>
      <vt:lpstr>MY3 dissemination in California </vt:lpstr>
      <vt:lpstr>Praise for MY3…</vt:lpstr>
      <vt:lpstr>Visit www.MY3App.org</vt:lpstr>
      <vt:lpstr>MY3 Widgets – add them to your site!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Application</dc:title>
  <dc:creator>THERESA LY</dc:creator>
  <cp:lastModifiedBy>Deborah Lepas</cp:lastModifiedBy>
  <cp:revision>8</cp:revision>
  <dcterms:created xsi:type="dcterms:W3CDTF">2013-08-09T19:21:30Z</dcterms:created>
  <dcterms:modified xsi:type="dcterms:W3CDTF">2014-11-14T00:29:54Z</dcterms:modified>
</cp:coreProperties>
</file>